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slides/charts/chart2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3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13d46138624e7b" /><Relationship Type="http://schemas.openxmlformats.org/officeDocument/2006/relationships/extended-properties" Target="/docProps/app.xml" Id="Re57e23a366e24127" /><Relationship Type="http://schemas.openxmlformats.org/officeDocument/2006/relationships/officeDocument" Target="/ppt/presentation.xml" Id="R69bb4065351046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05eedebc584cc1"/>
  </p:sldMasterIdLst>
  <p:notesMasterIdLst>
    <p:notesMasterId xmlns:r="http://schemas.openxmlformats.org/officeDocument/2006/relationships" r:id="R6368df79b1034221"/>
  </p:notesMasterIdLst>
  <p:sldIdLst>
    <p:sldId xmlns:r="http://schemas.openxmlformats.org/officeDocument/2006/relationships" id="256" r:id="R06e59e3e4d7e48f0"/>
    <p:sldId xmlns:r="http://schemas.openxmlformats.org/officeDocument/2006/relationships" id="257" r:id="R19f4248883c44ede"/>
    <p:sldId xmlns:r="http://schemas.openxmlformats.org/officeDocument/2006/relationships" id="258" r:id="R2ac81b03c3ae4dbb"/>
    <p:sldId xmlns:r="http://schemas.openxmlformats.org/officeDocument/2006/relationships" id="259" r:id="Re533f4fff3274c30"/>
    <p:sldId xmlns:r="http://schemas.openxmlformats.org/officeDocument/2006/relationships" id="260" r:id="Rd0a1322f667d4f89"/>
    <p:sldId xmlns:r="http://schemas.openxmlformats.org/officeDocument/2006/relationships" id="261" r:id="Rada86f6b63a54b44"/>
    <p:sldId xmlns:r="http://schemas.openxmlformats.org/officeDocument/2006/relationships" id="262" r:id="R9bce3758d5704ed3"/>
    <p:sldId xmlns:r="http://schemas.openxmlformats.org/officeDocument/2006/relationships" id="263" r:id="Re28df871a7ba4046"/>
    <p:sldId xmlns:r="http://schemas.openxmlformats.org/officeDocument/2006/relationships" id="264" r:id="Rcd9b3883005942e1"/>
    <p:sldId xmlns:r="http://schemas.openxmlformats.org/officeDocument/2006/relationships" id="265" r:id="R40a9e866a7d7432b"/>
    <p:sldId xmlns:r="http://schemas.openxmlformats.org/officeDocument/2006/relationships" id="266" r:id="R45fec6c9d6174c89"/>
    <p:sldId xmlns:r="http://schemas.openxmlformats.org/officeDocument/2006/relationships" id="267" r:id="Rcb70d9b623a0497b"/>
    <p:sldId xmlns:r="http://schemas.openxmlformats.org/officeDocument/2006/relationships" id="268" r:id="R80a294c21b934ccb"/>
    <p:sldId xmlns:r="http://schemas.openxmlformats.org/officeDocument/2006/relationships" id="269" r:id="Rc8cd4965c1dc4dff"/>
    <p:sldId xmlns:r="http://schemas.openxmlformats.org/officeDocument/2006/relationships" id="270" r:id="R98e402d8f10745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9fcf1473744b84" /><Relationship Type="http://schemas.openxmlformats.org/officeDocument/2006/relationships/slideMaster" Target="/ppt/slideMasters/slideMaster1.xml" Id="R1705eedebc584cc1" /><Relationship Type="http://schemas.openxmlformats.org/officeDocument/2006/relationships/notesMaster" Target="/ppt/notesMasters/notesMaster1.xml" Id="R6368df79b1034221" /><Relationship Type="http://schemas.openxmlformats.org/officeDocument/2006/relationships/presProps" Target="/ppt/presProps.xml" Id="R1fcde383e7a347b3" /><Relationship Type="http://schemas.openxmlformats.org/officeDocument/2006/relationships/tableStyles" Target="/ppt/tableStyles.xml" Id="R84faf7bcb118497f" /><Relationship Type="http://schemas.openxmlformats.org/officeDocument/2006/relationships/slide" Target="/ppt/slides/slide1.xml" Id="R06e59e3e4d7e48f0" /><Relationship Type="http://schemas.openxmlformats.org/officeDocument/2006/relationships/slide" Target="/ppt/slides/slide2.xml" Id="R19f4248883c44ede" /><Relationship Type="http://schemas.openxmlformats.org/officeDocument/2006/relationships/slide" Target="/ppt/slides/slide3.xml" Id="R2ac81b03c3ae4dbb" /><Relationship Type="http://schemas.openxmlformats.org/officeDocument/2006/relationships/slide" Target="/ppt/slides/slide4.xml" Id="Re533f4fff3274c30" /><Relationship Type="http://schemas.openxmlformats.org/officeDocument/2006/relationships/slide" Target="/ppt/slides/slide5.xml" Id="Rd0a1322f667d4f89" /><Relationship Type="http://schemas.openxmlformats.org/officeDocument/2006/relationships/slide" Target="/ppt/slides/slide6.xml" Id="Rada86f6b63a54b44" /><Relationship Type="http://schemas.openxmlformats.org/officeDocument/2006/relationships/slide" Target="/ppt/slides/slide7.xml" Id="R9bce3758d5704ed3" /><Relationship Type="http://schemas.openxmlformats.org/officeDocument/2006/relationships/slide" Target="/ppt/slides/slide8.xml" Id="Re28df871a7ba4046" /><Relationship Type="http://schemas.openxmlformats.org/officeDocument/2006/relationships/slide" Target="/ppt/slides/slide9.xml" Id="Rcd9b3883005942e1" /><Relationship Type="http://schemas.openxmlformats.org/officeDocument/2006/relationships/slide" Target="/ppt/slides/slide10.xml" Id="R40a9e866a7d7432b" /><Relationship Type="http://schemas.openxmlformats.org/officeDocument/2006/relationships/slide" Target="/ppt/slides/slide11.xml" Id="R45fec6c9d6174c89" /><Relationship Type="http://schemas.openxmlformats.org/officeDocument/2006/relationships/slide" Target="/ppt/slides/slide12.xml" Id="Rcb70d9b623a0497b" /><Relationship Type="http://schemas.openxmlformats.org/officeDocument/2006/relationships/slide" Target="/ppt/slides/slide13.xml" Id="R80a294c21b934ccb" /><Relationship Type="http://schemas.openxmlformats.org/officeDocument/2006/relationships/slide" Target="/ppt/slides/slide14.xml" Id="Rc8cd4965c1dc4dff" /><Relationship Type="http://schemas.openxmlformats.org/officeDocument/2006/relationships/slide" Target="/ppt/slides/slide15.xml" Id="R98e402d8f10745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7c05e3c8f647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b81a582dcd49a6" /><Relationship Type="http://schemas.openxmlformats.org/officeDocument/2006/relationships/notesMaster" Target="/ppt/notesMasters/notesMaster1.xml" Id="Rd58fdac68bce43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84f241806144ee" /><Relationship Type="http://schemas.openxmlformats.org/officeDocument/2006/relationships/notesMaster" Target="/ppt/notesMasters/notesMaster1.xml" Id="R21ba0f01e1964f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9af0d2ce944094" /><Relationship Type="http://schemas.openxmlformats.org/officeDocument/2006/relationships/notesMaster" Target="/ppt/notesMasters/notesMaster1.xml" Id="R7111b8a8c97d48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df1d1ee6c542c0" /><Relationship Type="http://schemas.openxmlformats.org/officeDocument/2006/relationships/notesMaster" Target="/ppt/notesMasters/notesMaster1.xml" Id="R997437f0d8ac4d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c9802f00d44542" /><Relationship Type="http://schemas.openxmlformats.org/officeDocument/2006/relationships/notesMaster" Target="/ppt/notesMasters/notesMaster1.xml" Id="Raa8b5c4d62bb44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586ef396e746a2" /><Relationship Type="http://schemas.openxmlformats.org/officeDocument/2006/relationships/notesMaster" Target="/ppt/notesMasters/notesMaster1.xml" Id="R7e40b8afd2fb45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9d2e8ca3324654" /><Relationship Type="http://schemas.openxmlformats.org/officeDocument/2006/relationships/notesMaster" Target="/ppt/notesMasters/notesMaster1.xml" Id="Rb821604a050c4e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a926a3498264cdd" /><Relationship Type="http://schemas.openxmlformats.org/officeDocument/2006/relationships/notesMaster" Target="/ppt/notesMasters/notesMaster1.xml" Id="R0cf49a51a5394a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cd479e17864f54" /><Relationship Type="http://schemas.openxmlformats.org/officeDocument/2006/relationships/notesMaster" Target="/ppt/notesMasters/notesMaster1.xml" Id="R212c2646500e438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745501fff84f53" /><Relationship Type="http://schemas.openxmlformats.org/officeDocument/2006/relationships/notesMaster" Target="/ppt/notesMasters/notesMaster1.xml" Id="R19c5bd6e8ac74f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d5f312cff294244" /><Relationship Type="http://schemas.openxmlformats.org/officeDocument/2006/relationships/notesMaster" Target="/ppt/notesMasters/notesMaster1.xml" Id="R8255fbf8253d405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5e689d642c4408d" /><Relationship Type="http://schemas.openxmlformats.org/officeDocument/2006/relationships/notesMaster" Target="/ppt/notesMasters/notesMaster1.xml" Id="R4c05b5c32120428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6dcde7100604ab1" /><Relationship Type="http://schemas.openxmlformats.org/officeDocument/2006/relationships/notesMaster" Target="/ppt/notesMasters/notesMaster1.xml" Id="R32638e7fa2fa427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b250b8364584ccb" /><Relationship Type="http://schemas.openxmlformats.org/officeDocument/2006/relationships/notesMaster" Target="/ppt/notesMasters/notesMaster1.xml" Id="R66a6b3c178b2472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b372bed0d34e7e" /><Relationship Type="http://schemas.openxmlformats.org/officeDocument/2006/relationships/notesMaster" Target="/ppt/notesMasters/notesMaster1.xml" Id="R81c80e9b501148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Все финансовые числа в этой версии являются иллюстративными входными данными и расчётами, а не коммерческими предложениями, подтверждёнными результатами или прогнозом. Расчётный зрелый месяц не включает стартовую раскачку. Результат показан до налогов, финансирования и выплат инвестору. Продажа ПВЗ и дополнительный доход от сервисов исключены из базовой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Изображение на обложке иллюстрирует концепцию пространства и не показывает существующий объект.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Концептуальное изображение книжного хаба, созданное для этой презентации 11.10.2026. Не фотография действующего объекта.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Это инвестиционная гипотеза. В презентации нет утверждения о бесплатном хранении или бесплатном труде. ПВЗ может иметь самостоятельный убыток, который учитывается в сценариях.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Wildberries: оферта №156 от 01.10.2026, https://pvz.wb.ru/offer и https://point-quality.wb.ru/offer/RU/156/1.html, пункт 5.12. Дополнительная деятельность: https://point-quality.wb.ru/offer/RU/2.html. Иная деятельность допускается в предусмотренных договором или согласованных форматах. У постаматов есть отдельные условия, включая площадь более 70 м². Ozon: официальный канал «ПВЗ Ozon», публикация 2117 в https://t.me/s/ozonapvz?before=2121. Дополнительный бизнес требует согласования и выделенной зоны. Примеры зон 2–4 м² не подтверждают допустимость книжного склада на 5000 книг. Передача ПВЗ: https://t.me/ozonapvz/1614. Полный актуальный договор Ozon в исследовании недоступен, окончательные условия проверяются в кабинете и документах конкретного ПВЗ. Источники проверены 11.10.2026.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Sklad Visual: учёт складских остатков, заказов и маршрутизация описаны как действующая наработка. AI-каталогизация обозначена как развиваемый модуль. Синтетические экраны системы не используются.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Порядок работы представляет предложенную операционную модель пилота. Площадь и вместимость должны быть измерены и согласованы для конкретного адреса.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Wildberries: оферта №156 от 01.10.2026, https://pvz.wb.ru/offer и https://point-quality.wb.ru/offer/RU/156/1.html, пункт 5.12. Дополнительная деятельность: https://point-quality.wb.ru/offer/RU/2.html. Иная деятельность допускается в предусмотренных договором или согласованных форматах. У постаматов есть отдельные условия, включая площадь более 70 м². Ozon: официальный канал «ПВЗ Ozon», публикация 2117 в https://t.me/s/ozonapvz?before=2121. Дополнительный бизнес требует согласования и выделенной зоны. Примеры зон 2–4 м² не подтверждают допустимость книжного склада на 5000 книг. Передача ПВЗ: https://t.me/ozonapvz/1614. Полный актуальный договор Ozon в исследовании недоступен, окончательные условия проверяются в кабинете и документах конкретного ПВЗ. Источники проверены 11.10.2026.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Условия дополнительной деятельности проверяются по действующим правилам площадки, документам точки, праву пользования помещением и результату согласования. Не следует считать любую свободную площадь заранее разрешённым книжным складом.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Wildberries: оферта №156 от 01.10.2026, https://pvz.wb.ru/offer и https://point-quality.wb.ru/offer/RU/156/1.html, пункт 5.12. Дополнительная деятельность: https://point-quality.wb.ru/offer/RU/2.html. Иная деятельность допускается в предусмотренных договором или согласованных форматах. У постаматов есть отдельные условия, включая площадь более 70 м². Ozon: официальный канал «ПВЗ Ozon», публикация 2117 в https://t.me/s/ozonapvz?before=2121. Дополнительный бизнес требует согласования и выделенной зоны. Примеры зон 2–4 м² не подтверждают допустимость книжного склада на 5000 книг. Передача ПВЗ: https://t.me/ozonapvz/1614. Полный актуальный договор Ozon в исследовании недоступен, окончательные условия проверяются в кабинете и документах конкретного ПВЗ. Источники проверены 11.10.2026.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финансовые числа в этой версии являются иллюстративными входными данными и расчётами, а не коммерческими предложениями, подтверждёнными результатами или прогнозом. Расчётный зрелый месяц не включает стартовую раскачку. Результат показан до налогов, финансирования и выплат инвестору. Продажа ПВЗ и дополнительный доход от сервисов исключены из базовой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точку: покупка ПВЗ 600000 ₽, оборудование 150000 ₽, 5000 книг × 135 ₽ = 675000 ₽, кассовый резерв 300000 ₽. Запуск центра 200000 ₽ один раз на сеть. База: спрос на сеть 350/650/900/1250 книг для 1/2/3/5 точек, вклад 400 ₽ на книгу после закупки, площадок, логистики и упаковки, результат ПВЗ 0 ₽, дополнительный труд 30000 ₽ на точку, центр 25000 ₽ + 10000 ₽ на точку. Результат до налогов 75000/155000/215000/275000 ₽ в зрелый месяц.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Проверка: 350 × 400 + 0 − 30000 − 35000 = 75000 ₽. Операционная точка безубыточности при этих входных данных: 65000 / 400 = 162,5 книги, то есть не менее 163 проданных книг в месяц. Этот порог не покрывает возврат первоначального капитала.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финансовые числа в этой версии являются иллюстративными входными данными и расчётами, а не коммерческими предложениями, подтверждёнными результатами или прогнозом. Расчётный зрелый месяц не включает стартовую раскачку. Результат показан до налогов, финансирования и выплат инвестору. Продажа ПВЗ и дополнительный доход от сервисов исключены из базовой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точку: покупка ПВЗ 600000 ₽, оборудование 150000 ₽, 5000 книг × 135 ₽ = 675000 ₽, кассовый резерв 300000 ₽. Запуск центра 200000 ₽ один раз на сеть. База: спрос на сеть 350/650/900/1250 книг для 1/2/3/5 точек, вклад 400 ₽ на книгу после закупки, площадок, логистики и упаковки, результат ПВЗ 0 ₽, дополнительный труд 30000 ₽ на точку, центр 25000 ₽ + 10000 ₽ на точку. Результат до налогов 75000/155000/215000/275000 ₽ в зрелый месяц.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Итого первый узел: 600000 + 150000 + 675000 + 300000 + 200000 = 1925000 ₽. Каждая следующая точка требует 1725000 ₽ в иллюстративной модели. Центр 200000 ₽ запускается один раз. Размер резерва не является подтверждением достаточности оборотного капитала.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финансовые числа в этой версии являются иллюстративными входными данными и расчётами, а не коммерческими предложениями, подтверждёнными результатами или прогнозом. Расчётный зрелый месяц не включает стартовую раскачку. Результат показан до налогов, финансирования и выплат инвестору. Продажа ПВЗ и дополнительный доход от сервисов исключены из базовой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точку: покупка ПВЗ 600000 ₽, оборудование 150000 ₽, 5000 книг × 135 ₽ = 675000 ₽, кассовый резерв 300000 ₽. Запуск центра 200000 ₽ один раз на сеть. База: спрос на сеть 350/650/900/1250 книг для 1/2/3/5 точек, вклад 400 ₽ на книгу после закупки, площадок, логистики и упаковки, результат ПВЗ 0 ₽, дополнительный труд 30000 ₽ на точку, центр 25000 ₽ + 10000 ₽ на точку. Результат до налогов 75000/155000/215000/275000 ₽ в зрелый месяц.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Капитал: 1/2/3/5 точек = 1,925/3,650/5,375/8,825 млн ₽. Спрос на сеть задаётся отдельно и не равен автоматически спросу одной точки, умноженному на число точек. Бар-чарты используют отдельные шкалы и разные единицы измерения.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финансовые числа в этой версии являются иллюстративными входными данными и расчётами, а не коммерческими предложениями, подтверждёнными результатами или прогнозом. Расчётный зрелый месяц не включает стартовую раскачку. Результат показан до налогов, финансирования и выплат инвестору. Продажа ПВЗ и дополнительный доход от сервисов исключены из базовой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точку: покупка ПВЗ 600000 ₽, оборудование 150000 ₽, 5000 книг × 135 ₽ = 675000 ₽, кассовый резерв 300000 ₽. Запуск центра 200000 ₽ один раз на сеть. База: спрос на сеть 350/650/900/1250 книг для 1/2/3/5 точек, вклад 400 ₽ на книгу после закупки, площадок, логистики и упаковки, результат ПВЗ 0 ₽, дополнительный труд 30000 ₽ на точку, центр 25000 ₽ + 10000 ₽ на точку. Результат до налогов 75000/155000/215000/275000 ₽ в зрелый месяц.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Стресс: спрос на сеть 200/350/450/600 книг для 1/2/3/5 точек, вклад 250 ₽, ПВЗ −20000 ₽ на точку, доптруд 40000 ₽ на точку, центр 25000 ₽ + 10000 ₽ на точку. Результат −45000/−77500/−122500/−225000 ₽. Рост: спрос 500/900/1200/1700, вклад 500 ₽, ПВЗ +20000 ₽ на точку, доптруд 35000 ₽ на точку, тот же центр. Результат 200000/375000/500000/700000 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первой точки: стресс 200×250−20000−40000−35000 = −45000 ₽; база 350×400+0−30000−35000 = 75000 ₽; рост 500×500+20000−35000−35000 = 200000 ₽. Сценарии включают изменение спроса, вклада книги, результата самого ПВЗ и затрат труда.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Все финансовые числа в этой версии являются иллюстративными входными данными и расчётами, а не коммерческими предложениями, подтверждёнными результатами или прогнозом. Расчётный зрелый месяц не включает стартовую раскачку. Результат показан до налогов, финансирования и выплат инвестору. Продажа ПВЗ и дополнительный доход от сервисов исключены из базовой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Вендинг, постаматы и партнёрские сервисы не представлены как заранее разрешённые для любого ПВЗ. Перед сделкой необходимо проверить действующие правила площадки, размер и устройство помещения, условия аренды, соглашения с поставщиками сервисов и нужные согласования.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Wildberries: оферта №156 от 01.10.2026, https://pvz.wb.ru/offer и https://point-quality.wb.ru/offer/RU/156/1.html, пункт 5.12. Дополнительная деятельность: https://point-quality.wb.ru/offer/RU/2.html. Иная деятельность допускается в предусмотренных договором или согласованных форматах. У постаматов есть отдельные условия, включая площадь более 70 м². Ozon: официальный канал «ПВЗ Ozon», публикация 2117 в https://t.me/s/ozonapvz?before=2121. Дополнительный бизнес требует согласования и выделенной зоны. Примеры зон 2–4 м² не подтверждают допустимость книжного склада на 5000 книг. Передача ПВЗ: https://t.me/ozonapvz/1614. Полный актуальный договор Ozon в исследовании недоступен, окончательные условия проверяются в кабинете и документах конкретного ПВЗ. Источники проверены 11.10.2026.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Предложенный 90-дневный план предназначен для обсуждения. Реальные сроки зависят от выбора объекта, документов, согласований и готовности инфраструктуры. Условие покупки дополнительных точек: подтверждённая экономика и достаточный запас денег по заранее согласованным критериям.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Организационно-правовая форма, в том числе возможное АО, и статус регистрации не подтверждены. Акции, доля, заём и условия дохода инвестора не согласованы. Слайд перечисляет вопросы для структурирования сделки, а не подтверждает наличие готового инвестиционного предложения.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Банк России, сведения для эмитентов и корпоративных отношений: https://www.cbr.ru/issuers_corporate/. Федеральный закон «Об акционерных обществах», статья 42 о дивидендах: https://www.consultant.ru/document/cons_doc_LAW_8743/9f4fbb73c39e25049b6c7c98bbbec1b66f83a9f2/. Источники проверены 11.10.2026. Регистрация АО и структура сделки не подтверждены. Возможность и порядок выплат должны соответствовать выбранной форме финансирования, документам и действующим требованиям.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Предложение следующего шага: определить один проверяемый объект в Казани, получить документы и провести расчёт до принятия инвестиционного решения. Конкретный объект, цена и параметры сделки пока не выбраны.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Перечень данных составлен для проверки инвестиционной гипотезы. Приоритет: первичные отчёты площадок и банка, договоры, фактические затраты, продажи по SKU и датам, возвраты, оборачиваемость и график труда.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описание модели и текущих наработок, полученное от основателя 11 октября 2026 года. Сведения о действующем бизнесе даны со слов команды и требуют документального подтверждения перед инвестиционным решением.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Все финансовые числа в этой версии являются иллюстративными входными данными и расчётами, а не коммерческими предложениями, подтверждёнными результатами или прогнозом. Расчётный зрелый месяц не включает стартовую раскачку. Результат показан до налогов, финансирования и выплат инвестору. Продажа ПВЗ и дополнительный доход от сервисов исключены из базовой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точку: покупка ПВЗ 600000 ₽, оборудование 150000 ₽, 5000 книг × 135 ₽ = 675000 ₽, кассовый резерв 300000 ₽. Запуск центра 200000 ₽ один раз на сеть. База: спрос на сеть 350/650/900/1250 книг для 1/2/3/5 точек, вклад 400 ₽ на книгу после закупки, площадок, логистики и упаковки, результат ПВЗ 0 ₽, дополнительный труд 30000 ₽ на точку, центр 25000 ₽ + 10000 ₽ на точку. Результат до налогов 75000/155000/215000/275000 ₽ в зрелый месяц.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Стресс: спрос на сеть 200/350/450/600 книг для 1/2/3/5 точек, вклад 250 ₽, ПВЗ −20000 ₽ на точку, доптруд 40000 ₽ на точку, центр 25000 ₽ + 10000 ₽ на точку. Результат −45000/−77500/−122500/−225000 ₽. Рост: спрос 500/900/1200/1700, вклад 500 ₽, ПВЗ +20000 ₽ на точку, доптруд 35000 ₽ на точку, тот же центр. Результат 200000/375000/500000/700000 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Wildberries: оферта №156 от 01.10.2026, https://pvz.wb.ru/offer и https://point-quality.wb.ru/offer/RU/156/1.html, пункт 5.12. Дополнительная деятельность: https://point-quality.wb.ru/offer/RU/2.html. Иная деятельность допускается в предусмотренных договором или согласованных форматах. У постаматов есть отдельные условия, включая площадь более 70 м². Ozon: официальный канал «ПВЗ Ozon», публикация 2117 в https://t.me/s/ozonapvz?before=2121. Дополнительный бизнес требует согласования и выделенной зоны. Примеры зон 2–4 м² не подтверждают допустимость книжного склада на 5000 книг. Передача ПВЗ: https://t.me/ozonapvz/1614. Полный актуальный договор Ozon в исследовании недоступен, окончательные условия проверяются в кабинете и документах конкретного ПВЗ. Источники проверены 11.10.2026.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Банк России, сведения для эмитентов и корпоративных отношений: https://www.cbr.ru/issuers_corporate/. Федеральный закон «Об акционерных обществах», статья 42 о дивидендах: https://www.consultant.ru/document/cons_doc_LAW_8743/9f4fbb73c39e25049b6c7c98bbbec1b66f83a9f2/. Источники проверены 11.10.2026. Регистрация АО и структура сделки не подтверждены. Возможность и порядок выплат должны соответствовать выбранной форме финансирования, документам и действующим требованиям.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b7cf69c6fb42a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b5dc2faaf847f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cf0ca0038240d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fd6117465844d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93443172ad43c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79a6c883e84e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6A855E-3013-4179-AF4B-BFD2FB7BD2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462475B-18DD-4968-9BBE-B35A14652FC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61461FD-B311-4D69-A8B7-905EB400F2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EC93BB-8C57-41CA-8F17-2BE0C52B0B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8089B3-DE16-4DD8-9659-AB2812AF6C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893DF8F-3EE3-4641-BFF7-FC6AC7D2D0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EB48F2-A4BE-4C73-950B-046F482E5B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00D40BD-939E-446C-8971-7FE0EB5E8D4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61FC6AF-02F9-4E46-B428-7A3AC23B06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976228-463B-4577-A0AC-35C004E202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c47a14e7604f18" /><Relationship Type="http://schemas.openxmlformats.org/officeDocument/2006/relationships/slideLayout" Target="/ppt/slideLayouts/slideLayout1.xml" Id="Rad8bb082a12c41e2" /><Relationship Type="http://schemas.openxmlformats.org/officeDocument/2006/relationships/slideLayout" Target="/ppt/slideLayouts/slideLayout2.xml" Id="R6444a410ee434f5b" /><Relationship Type="http://schemas.openxmlformats.org/officeDocument/2006/relationships/slideLayout" Target="/ppt/slideLayouts/slideLayout3.xml" Id="R6f504bb26ca24d71" /><Relationship Type="http://schemas.openxmlformats.org/officeDocument/2006/relationships/slideLayout" Target="/ppt/slideLayouts/slideLayout4.xml" Id="R15d90b7a3c4b4163" /><Relationship Type="http://schemas.openxmlformats.org/officeDocument/2006/relationships/slideLayout" Target="/ppt/slideLayouts/slideLayout5.xml" Id="R89200987f6f44498" /><Relationship Type="http://schemas.openxmlformats.org/officeDocument/2006/relationships/slideLayout" Target="/ppt/slideLayouts/slideLayout6.xml" Id="R971a8c0a45d149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8bb082a12c41e2"/>
    <p:sldLayoutId xmlns:r="http://schemas.openxmlformats.org/officeDocument/2006/relationships" id="2147483650" r:id="R6444a410ee434f5b"/>
    <p:sldLayoutId xmlns:r="http://schemas.openxmlformats.org/officeDocument/2006/relationships" id="2147483651" r:id="R6f504bb26ca24d71"/>
    <p:sldLayoutId xmlns:r="http://schemas.openxmlformats.org/officeDocument/2006/relationships" id="2147483652" r:id="R15d90b7a3c4b4163"/>
    <p:sldLayoutId xmlns:r="http://schemas.openxmlformats.org/officeDocument/2006/relationships" id="2147483653" r:id="R89200987f6f44498"/>
    <p:sldLayoutId xmlns:r="http://schemas.openxmlformats.org/officeDocument/2006/relationships" id="2147483654" r:id="R971a8c0a45d149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0983ef513b4812" /><Relationship Type="http://schemas.openxmlformats.org/officeDocument/2006/relationships/image" Target="/ppt/media/image.png" Id="Rd0057e8a61b9491e" /><Relationship Type="http://schemas.openxmlformats.org/officeDocument/2006/relationships/notesSlide" Target="/ppt/notesSlides/notesSlide1.xml" Id="Rc05a4339c4d940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73589e26ac4e79" /><Relationship Type="http://schemas.openxmlformats.org/officeDocument/2006/relationships/notesSlide" Target="/ppt/notesSlides/notesSlide2.xml" Id="R06d5093d258343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84d281a71a4638" /><Relationship Type="http://schemas.openxmlformats.org/officeDocument/2006/relationships/notesSlide" Target="/ppt/notesSlides/notesSlide3.xml" Id="R2067d2fc6cc046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e36b47108d4312" /><Relationship Type="http://schemas.openxmlformats.org/officeDocument/2006/relationships/notesSlide" Target="/ppt/notesSlides/notesSlide4.xml" Id="Rc787c0aa0f8c4b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bf106bbfd84e75" /><Relationship Type="http://schemas.openxmlformats.org/officeDocument/2006/relationships/notesSlide" Target="/ppt/notesSlides/notesSlide5.xml" Id="Re917e739aaa247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e295dc4f62414b" /><Relationship Type="http://schemas.openxmlformats.org/officeDocument/2006/relationships/notesSlide" Target="/ppt/notesSlides/notesSlide6.xml" Id="R5f689d3b958b47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c6789809ca4e97" /><Relationship Type="http://schemas.openxmlformats.org/officeDocument/2006/relationships/notesSlide" Target="/ppt/notesSlides/notesSlide7.xml" Id="R5c1fb3058b5b42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7bb3da468f4b48" /><Relationship Type="http://schemas.openxmlformats.org/officeDocument/2006/relationships/chart" Target="/ppt/slides/charts/chart1.xml" Id="R023ce468a0674ec4" /><Relationship Type="http://schemas.openxmlformats.org/officeDocument/2006/relationships/chart" Target="/ppt/slides/charts/chart2.xml" Id="Ra959063248bd4348" /><Relationship Type="http://schemas.openxmlformats.org/officeDocument/2006/relationships/notesSlide" Target="/ppt/notesSlides/notesSlide8.xml" Id="Rf83b583bd46948b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fa5c1e58d4454c" /><Relationship Type="http://schemas.openxmlformats.org/officeDocument/2006/relationships/chart" Target="/ppt/slides/charts/chart3.xml" Id="R915be6d0275a43ff" /><Relationship Type="http://schemas.openxmlformats.org/officeDocument/2006/relationships/notesSlide" Target="/ppt/notesSlides/notesSlide9.xml" Id="R5f04f833cc204f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a105786eb947bf" /><Relationship Type="http://schemas.openxmlformats.org/officeDocument/2006/relationships/notesSlide" Target="/ppt/notesSlides/notesSlide10.xml" Id="Rf0973136fc634d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e14e7d02ee43ee" /><Relationship Type="http://schemas.openxmlformats.org/officeDocument/2006/relationships/notesSlide" Target="/ppt/notesSlides/notesSlide11.xml" Id="Rb4e7c887e9d4417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a12d91f262433d" /><Relationship Type="http://schemas.openxmlformats.org/officeDocument/2006/relationships/notesSlide" Target="/ppt/notesSlides/notesSlide12.xml" Id="R18fc3b3ee4b14b0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b84daffa4d4a70" /><Relationship Type="http://schemas.openxmlformats.org/officeDocument/2006/relationships/notesSlide" Target="/ppt/notesSlides/notesSlide13.xml" Id="Rab5028fd315d4e2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44c9fbfc4d4149" /><Relationship Type="http://schemas.openxmlformats.org/officeDocument/2006/relationships/notesSlide" Target="/ppt/notesSlides/notesSlide14.xml" Id="Rf448b3c48f5a4e6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9e629453a449d0" /><Relationship Type="http://schemas.openxmlformats.org/officeDocument/2006/relationships/hyperlink" Target="https://pvz.wb.ru/offer" TargetMode="External" Id="Rf044cd678c484e9c" /><Relationship Type="http://schemas.openxmlformats.org/officeDocument/2006/relationships/hyperlink" Target="https://t.me/s/ozonapvz?before=2121" TargetMode="External" Id="R3d4769b1e4144b79" /><Relationship Type="http://schemas.openxmlformats.org/officeDocument/2006/relationships/hyperlink" Target="https://www.cbr.ru/issuers_corporate/" TargetMode="External" Id="Ra4989d5da4364b28" /><Relationship Type="http://schemas.openxmlformats.org/officeDocument/2006/relationships/notesSlide" Target="/ppt/notesSlides/notesSlide15.xml" Id="R13e43b0aab1e40d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Капитал, млн ₽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>
              <a:solidFill>
                <a:srgbClr val="101817"/>
              </a:solidFill>
              <a:latin typeface="DejaVu Sans"/>
              <a:ea typeface="DejaVu Sans"/>
              <a:cs typeface="DejaVu Sans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Капитал, млн ₽</c:v>
          </c:tx>
          <c:spPr>
            <a:solidFill xmlns:a="http://schemas.openxmlformats.org/drawingml/2006/main">
              <a:srgbClr val="26766A"/>
            </a:solidFill>
            <a:ln xmlns:a="http://schemas.openxmlformats.org/drawingml/2006/main" w="0">
              <a:noFill/>
              <a:prstDash val="solid"/>
            </a:ln>
          </c:spPr>
          <c:cat>
            <c:numRef>
              <c:f>'Chart Data'!$A$2:$A$5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cat>
          <c:val>
            <c:numRef>
              <c:f>'Chart Data'!$B$2:$B$5</c:f>
              <c:numCache>
                <c:formatCode>0.000</c:formatCode>
                <c:ptCount val="4"/>
                <c:pt idx="0">
                  <c:v>1.925</c:v>
                </c:pt>
                <c:pt idx="1">
                  <c:v>3.65</c:v>
                </c:pt>
                <c:pt idx="2">
                  <c:v>5.375</c:v>
                </c:pt>
                <c:pt idx="3">
                  <c:v>8.825</c:v>
                </c:pt>
              </c:numCache>
            </c:numRef>
          </c:val>
        </c:ser>
        <c:dLbls>
          <c:numFmt formatCode="0.00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01817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7DF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7DFD4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5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Результат, тыс. ₽ / месяц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>
              <a:solidFill>
                <a:srgbClr val="101817"/>
              </a:solidFill>
              <a:latin typeface="DejaVu Sans"/>
              <a:ea typeface="DejaVu Sans"/>
              <a:cs typeface="DejaVu Sans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Результат, тыс. ₽ / месяц</c:v>
          </c:tx>
          <c:spPr>
            <a:solidFill xmlns:a="http://schemas.openxmlformats.org/drawingml/2006/main">
              <a:srgbClr val="101817"/>
            </a:solidFill>
            <a:ln xmlns:a="http://schemas.openxmlformats.org/drawingml/2006/main" w="0">
              <a:noFill/>
              <a:prstDash val="solid"/>
            </a:ln>
          </c:spPr>
          <c:cat>
            <c:numRef>
              <c:f>'Chart Data'!$A$2:$A$5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cat>
          <c:val>
            <c:numRef>
              <c:f>'Chart Data'!$B$2:$B$5</c:f>
              <c:numCache>
                <c:formatCode>0</c:formatCode>
                <c:ptCount val="4"/>
                <c:pt idx="0">
                  <c:v>75</c:v>
                </c:pt>
                <c:pt idx="1">
                  <c:v>155</c:v>
                </c:pt>
                <c:pt idx="2">
                  <c:v>215</c:v>
                </c:pt>
                <c:pt idx="3">
                  <c:v>275</c:v>
                </c:pt>
              </c:numCache>
            </c:numRef>
          </c:val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01817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7DF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32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7DFD4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100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тыс. ₽ / зрелый месяц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>
              <a:solidFill>
                <a:srgbClr val="F3EFE4"/>
              </a:solidFill>
              <a:latin typeface="DejaVu Sans"/>
              <a:ea typeface="DejaVu Sans"/>
              <a:cs typeface="DejaVu Sans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тыс. ₽ / зрелый месяц</c:v>
          </c:tx>
          <c:spPr>
            <a:solidFill xmlns:a="http://schemas.openxmlformats.org/drawingml/2006/main">
              <a:srgbClr val="D1FF72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FFAB97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1"/>
            <c:invertIfNegative val="0"/>
            <c:spPr>
              <a:solidFill xmlns:a="http://schemas.openxmlformats.org/drawingml/2006/main">
                <a:srgbClr val="F3EFE4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2"/>
            <c:invertIfNegative val="0"/>
            <c:spPr>
              <a:solidFill xmlns:a="http://schemas.openxmlformats.org/drawingml/2006/main">
                <a:srgbClr val="D1FF72"/>
              </a:solidFill>
              <a:ln xmlns:a="http://schemas.openxmlformats.org/drawingml/2006/main" w="0">
                <a:noFill/>
                <a:prstDash val="solid"/>
              </a:ln>
            </c:spPr>
          </c:dPt>
          <c:cat>
            <c:strRef>
              <c:f>'Chart Data'!$A$2:$A$4</c:f>
              <c:strCache>
                <c:ptCount val="3"/>
                <c:pt idx="0">
                  <c:v>Стресс</c:v>
                </c:pt>
                <c:pt idx="1">
                  <c:v>База</c:v>
                </c:pt>
                <c:pt idx="2">
                  <c:v>Рост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-45</c:v>
                </c:pt>
                <c:pt idx="1">
                  <c:v>75</c:v>
                </c:pt>
                <c:pt idx="2">
                  <c:v>200</c:v>
                </c:pt>
              </c:numCache>
            </c:numRef>
          </c:val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F3EFE4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31423A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250"/>
          <c:min val="-100"/>
        </c:scaling>
        <c:delete val="0"/>
        <c:axPos val="l"/>
        <c:majorGridlines>
          <c:spPr>
            <a:ln xmlns:a="http://schemas.openxmlformats.org/drawingml/2006/main" w="9525">
              <a:solidFill>
                <a:srgbClr val="31423A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50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8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552B22-1684-42AA-966D-2033F7C3DF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57e8a61b9491e"/>
          <a:stretch xmlns:a="http://schemas.openxmlformats.org/drawingml/2006/main"/>
        </p:blipFill>
        <p:spPr>
          <a:xfrm xmlns:a="http://schemas.openxmlformats.org/drawingml/2006/main">
            <a:off x="4572000" y="1760986"/>
            <a:ext cx="7620000" cy="4288529"/>
          </a:xfrm>
          <a:prstGeom xmlns:a="http://schemas.openxmlformats.org/drawingml/2006/main" prst="rect">
            <a:avLst/>
          </a:prstGeom>
        </p:spPr>
      </p:pic>
      <p:sp>
        <p:nvSpPr>
          <p:cNvPr id="2" name="Deck title">
            <a:extLst xmlns:a="http://schemas.openxmlformats.org/drawingml/2006/main">
              <a:ext uri="{FF2B5EF4-FFF2-40B4-BE49-F238E27FC236}">
                <a16:creationId xmlns:a16="http://schemas.microsoft.com/office/drawing/2014/main" id="{5E9C940D-E9E4-4E17-B387-BDC60F4E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5715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0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70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705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КНИГИ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70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705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× ПВЗ</a:t>
            </a:r>
          </a:p>
        </p:txBody>
      </p:sp>
      <p:sp>
        <p:nvSpPr>
          <p:cNvPr id="3" name="Инвестиционная концепция&#10;пилотного запуска">
            <a:extLst xmlns:a="http://schemas.openxmlformats.org/drawingml/2006/main">
              <a:ext uri="{FF2B5EF4-FFF2-40B4-BE49-F238E27FC236}">
                <a16:creationId xmlns:a16="http://schemas.microsoft.com/office/drawing/2014/main" id="{D069EA33-5A0F-416B-9DB2-683BF4AF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5524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Инвестиционная концепция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пилотного запуска в Казани</a:t>
            </a:r>
          </a:p>
        </p:txBody>
      </p:sp>
      <p:sp>
        <p:nvSpPr>
          <p:cNvPr id="4" name="Рабочее название&#10;11 октября 2026">
            <a:extLst xmlns:a="http://schemas.openxmlformats.org/drawingml/2006/main">
              <a:ext uri="{FF2B5EF4-FFF2-40B4-BE49-F238E27FC236}">
                <a16:creationId xmlns:a16="http://schemas.microsoft.com/office/drawing/2014/main" id="{B5C0F2F1-32E2-45D8-BBA5-D5AA76F4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53125"/>
            <a:ext cx="4191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Рабочее название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11 октября 2026</a:t>
            </a:r>
          </a:p>
        </p:txBody>
      </p:sp>
      <p:sp>
        <p:nvSpPr>
          <p:cNvPr id="5" name="Концепция пространства">
            <a:extLst xmlns:a="http://schemas.openxmlformats.org/drawingml/2006/main">
              <a:ext uri="{FF2B5EF4-FFF2-40B4-BE49-F238E27FC236}">
                <a16:creationId xmlns:a16="http://schemas.microsoft.com/office/drawing/2014/main" id="{16CF084B-129F-433D-939B-62CE9DA7D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6362700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20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Концепция пространства</a:t>
            </a:r>
          </a:p>
        </p:txBody>
      </p:sp>
    </p:spTree>
    <p:extLst>
      <p:ext uri="{BB962C8B-B14F-4D97-AF65-F5344CB8AC3E}">
        <p14:creationId xmlns:p14="http://schemas.microsoft.com/office/powerpoint/2010/main" val="18411899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F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 title">
            <a:extLst xmlns:a="http://schemas.openxmlformats.org/drawingml/2006/main">
              <a:ext uri="{FF2B5EF4-FFF2-40B4-BE49-F238E27FC236}">
                <a16:creationId xmlns:a16="http://schemas.microsoft.com/office/drawing/2014/main" id="{B3C97E23-2A2D-4503-A04B-2DE59636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Экономика общего пространства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07BED97A-7F5A-4BDD-86A1-0B0FA82E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ПВЗ">
            <a:extLst xmlns:a="http://schemas.openxmlformats.org/drawingml/2006/main">
              <a:ext uri="{FF2B5EF4-FFF2-40B4-BE49-F238E27FC236}">
                <a16:creationId xmlns:a16="http://schemas.microsoft.com/office/drawing/2014/main" id="{03E67007-63FE-4A94-BCE0-44447DAE8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76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54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ПВЗ</a:t>
            </a:r>
          </a:p>
        </p:txBody>
      </p:sp>
      <p:sp>
        <p:nvSpPr>
          <p:cNvPr id="4" name="Действующая точка, помещение&#10;и ежедневная ">
            <a:extLst xmlns:a="http://schemas.openxmlformats.org/drawingml/2006/main">
              <a:ext uri="{FF2B5EF4-FFF2-40B4-BE49-F238E27FC236}">
                <a16:creationId xmlns:a16="http://schemas.microsoft.com/office/drawing/2014/main" id="{99AC040D-04F7-47DF-B38F-E91A7DD8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908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Действующая точка, помещение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и ежедневная работа сотрудников</a:t>
            </a:r>
          </a:p>
        </p:txBody>
      </p:sp>
      <p:sp>
        <p:nvSpPr>
          <p:cNvPr id="5" name="Книги">
            <a:extLst xmlns:a="http://schemas.openxmlformats.org/drawingml/2006/main">
              <a:ext uri="{FF2B5EF4-FFF2-40B4-BE49-F238E27FC236}">
                <a16:creationId xmlns:a16="http://schemas.microsoft.com/office/drawing/2014/main" id="{2304A15F-44FE-4C86-BE91-D07DC875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43100"/>
            <a:ext cx="476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0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540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Книги</a:t>
            </a:r>
          </a:p>
        </p:txBody>
      </p:sp>
      <p:sp>
        <p:nvSpPr>
          <p:cNvPr id="6" name="Дополнительный ассортимент&#10;и вклад в общие">
            <a:extLst xmlns:a="http://schemas.openxmlformats.org/drawingml/2006/main">
              <a:ext uri="{FF2B5EF4-FFF2-40B4-BE49-F238E27FC236}">
                <a16:creationId xmlns:a16="http://schemas.microsoft.com/office/drawing/2014/main" id="{65297E6C-496C-44D8-8060-07CD4005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9908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Дополнительный ассортимент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и вклад в общие расходы</a:t>
            </a:r>
          </a:p>
        </p:txBody>
      </p:sp>
      <p:sp>
        <p:nvSpPr>
          <p:cNvPr id="7" name="Гипотеза: книжная маржа покрывает&#10;добавлен">
            <a:extLst xmlns:a="http://schemas.openxmlformats.org/drawingml/2006/main">
              <a:ext uri="{FF2B5EF4-FFF2-40B4-BE49-F238E27FC236}">
                <a16:creationId xmlns:a16="http://schemas.microsoft.com/office/drawing/2014/main" id="{06F0BF60-AE5B-486C-A338-3C9B1A761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Гипотеза: книжная маржа покрывает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добавленные расходы и даёт прибыль</a:t>
            </a:r>
          </a:p>
        </p:txBody>
      </p:sp>
      <p:sp>
        <p:nvSpPr>
          <p:cNvPr id="8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61ABAB6D-BD3C-40DE-B9A7-8A8DE657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Экономию подтверждает пилот: место, рабочее время и все дополнительные затраты учитываем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2317627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18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09782A56-E098-4F80-829C-C2C5B11C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Опыт команды и проверка пилота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9C0063B7-9D25-40AA-B89D-7DAF08EE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Уже в работе">
            <a:extLst xmlns:a="http://schemas.openxmlformats.org/drawingml/2006/main">
              <a:ext uri="{FF2B5EF4-FFF2-40B4-BE49-F238E27FC236}">
                <a16:creationId xmlns:a16="http://schemas.microsoft.com/office/drawing/2014/main" id="{D3F74B8C-2388-4D22-9F7F-B98A84C10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5000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Уже в работе</a:t>
            </a:r>
          </a:p>
        </p:txBody>
      </p:sp>
      <p:sp>
        <p:nvSpPr>
          <p:cNvPr id="4" name="Проверяем в Казани">
            <a:extLst xmlns:a="http://schemas.openxmlformats.org/drawingml/2006/main">
              <a:ext uri="{FF2B5EF4-FFF2-40B4-BE49-F238E27FC236}">
                <a16:creationId xmlns:a16="http://schemas.microsoft.com/office/drawing/2014/main" id="{D4DD7A3B-F0A4-4E2F-8511-10BA679B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62150"/>
            <a:ext cx="5191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Проверяем в Казани</a:t>
            </a:r>
          </a:p>
        </p:txBody>
      </p:sp>
      <p:sp>
        <p:nvSpPr>
          <p:cNvPr id="5" name="Продажи букинистики по FBS&#10;на Ozon и Wildb">
            <a:extLst xmlns:a="http://schemas.openxmlformats.org/drawingml/2006/main">
              <a:ext uri="{FF2B5EF4-FFF2-40B4-BE49-F238E27FC236}">
                <a16:creationId xmlns:a16="http://schemas.microsoft.com/office/drawing/2014/main" id="{F372C899-2CEC-423D-9217-DDEC0AF9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Продажи букинистики по FBS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на Ozon и Wildberries</a:t>
            </a:r>
          </a:p>
        </p:txBody>
      </p:sp>
      <p:sp>
        <p:nvSpPr>
          <p:cNvPr id="6" name="Спрос с новой локации&#10;и влияние сроков дос">
            <a:extLst xmlns:a="http://schemas.openxmlformats.org/drawingml/2006/main">
              <a:ext uri="{FF2B5EF4-FFF2-40B4-BE49-F238E27FC236}">
                <a16:creationId xmlns:a16="http://schemas.microsoft.com/office/drawing/2014/main" id="{C9DFDF7D-4280-44F7-AF53-1F8EEDF2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8605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Спрос с новой локации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и влияние сроков доставки</a:t>
            </a:r>
          </a:p>
        </p:txBody>
      </p:sp>
      <p:sp>
        <p:nvSpPr>
          <p:cNvPr id="7" name="Sklad Visual: остатки, заказы&#10;и маршруты с">
            <a:extLst xmlns:a="http://schemas.openxmlformats.org/drawingml/2006/main">
              <a:ext uri="{FF2B5EF4-FFF2-40B4-BE49-F238E27FC236}">
                <a16:creationId xmlns:a16="http://schemas.microsoft.com/office/drawing/2014/main" id="{E102A835-CEB2-407B-B4F8-B8702E7A0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Sklad Visual: остатки, заказы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и маршруты сборки</a:t>
            </a:r>
          </a:p>
        </p:txBody>
      </p:sp>
      <p:sp>
        <p:nvSpPr>
          <p:cNvPr id="8" name="Вместимость книжной зоны&#10;и нагрузка на сот">
            <a:extLst xmlns:a="http://schemas.openxmlformats.org/drawingml/2006/main">
              <a:ext uri="{FF2B5EF4-FFF2-40B4-BE49-F238E27FC236}">
                <a16:creationId xmlns:a16="http://schemas.microsoft.com/office/drawing/2014/main" id="{F75ABA56-4D60-4404-9CD0-B511E81AB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7190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Вместимость книжной зоны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и нагрузка на сотрудников</a:t>
            </a:r>
          </a:p>
        </p:txBody>
      </p:sp>
      <p:sp>
        <p:nvSpPr>
          <p:cNvPr id="9" name="AI-каталогизация&#10;как развиваемый модуль">
            <a:extLst xmlns:a="http://schemas.openxmlformats.org/drawingml/2006/main">
              <a:ext uri="{FF2B5EF4-FFF2-40B4-BE49-F238E27FC236}">
                <a16:creationId xmlns:a16="http://schemas.microsoft.com/office/drawing/2014/main" id="{E455724B-8710-421E-965F-B73E0DAB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AI-каталогизация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как развиваемый модуль</a:t>
            </a:r>
          </a:p>
        </p:txBody>
      </p:sp>
      <p:sp>
        <p:nvSpPr>
          <p:cNvPr id="10" name="Результат точки после&#10;всех новых расходов">
            <a:extLst xmlns:a="http://schemas.openxmlformats.org/drawingml/2006/main">
              <a:ext uri="{FF2B5EF4-FFF2-40B4-BE49-F238E27FC236}">
                <a16:creationId xmlns:a16="http://schemas.microsoft.com/office/drawing/2014/main" id="{45C088CC-C52E-4630-B554-A0CB2314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85775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Результат точки после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всех новых расходов</a:t>
            </a:r>
          </a:p>
        </p:txBody>
      </p:sp>
      <p:sp>
        <p:nvSpPr>
          <p:cNvPr id="11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D0843267-93DC-42C2-ABCC-4C41BEB4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Со слов основателя. Подтверждение: выгрузки заказов, расчёты и демонстрация действующей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486066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F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 title">
            <a:extLst xmlns:a="http://schemas.openxmlformats.org/drawingml/2006/main">
              <a:ext uri="{FF2B5EF4-FFF2-40B4-BE49-F238E27FC236}">
                <a16:creationId xmlns:a16="http://schemas.microsoft.com/office/drawing/2014/main" id="{F0471064-F753-476A-A50A-E8C55CE8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Работа одного узла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640FFBEA-2EA2-43EC-BEDC-0DCC2589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C3C71CBA-0E0A-49B6-B26E-A609997C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609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Приёмка книг">
            <a:extLst xmlns:a="http://schemas.openxmlformats.org/drawingml/2006/main">
              <a:ext uri="{FF2B5EF4-FFF2-40B4-BE49-F238E27FC236}">
                <a16:creationId xmlns:a16="http://schemas.microsoft.com/office/drawing/2014/main" id="{527F0BB3-38E4-4B8A-995D-B93FD151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1924050"/>
            <a:ext cx="3067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Приёмка книг</a:t>
            </a:r>
          </a:p>
        </p:txBody>
      </p:sp>
      <p:sp>
        <p:nvSpPr>
          <p:cNvPr id="5" name="Состояние и закупочная цена">
            <a:extLst xmlns:a="http://schemas.openxmlformats.org/drawingml/2006/main">
              <a:ext uri="{FF2B5EF4-FFF2-40B4-BE49-F238E27FC236}">
                <a16:creationId xmlns:a16="http://schemas.microsoft.com/office/drawing/2014/main" id="{1AC49B20-0C36-4248-9134-A211C195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1943100"/>
            <a:ext cx="676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Состояние и закупочная цена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616E0BFC-6C3A-4F5E-9BF8-8EF5F231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609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Каталог и хранение">
            <a:extLst xmlns:a="http://schemas.openxmlformats.org/drawingml/2006/main">
              <a:ext uri="{FF2B5EF4-FFF2-40B4-BE49-F238E27FC236}">
                <a16:creationId xmlns:a16="http://schemas.microsoft.com/office/drawing/2014/main" id="{AFF9A651-B0C6-4B68-AA1E-5DFE9B19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57475"/>
            <a:ext cx="3067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Каталог и хранение</a:t>
            </a:r>
          </a:p>
        </p:txBody>
      </p:sp>
      <p:sp>
        <p:nvSpPr>
          <p:cNvPr id="8" name="Карточка и адрес на стеллаже">
            <a:extLst xmlns:a="http://schemas.openxmlformats.org/drawingml/2006/main">
              <a:ext uri="{FF2B5EF4-FFF2-40B4-BE49-F238E27FC236}">
                <a16:creationId xmlns:a16="http://schemas.microsoft.com/office/drawing/2014/main" id="{7B2EFA6F-3626-480E-A182-F12633A7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676525"/>
            <a:ext cx="676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Карточка и адрес на стеллаже</a:t>
            </a:r>
          </a:p>
        </p:txBody>
      </p:sp>
      <p:sp>
        <p:nvSpPr>
          <p:cNvPr id="9" name="03">
            <a:extLst xmlns:a="http://schemas.openxmlformats.org/drawingml/2006/main">
              <a:ext uri="{FF2B5EF4-FFF2-40B4-BE49-F238E27FC236}">
                <a16:creationId xmlns:a16="http://schemas.microsoft.com/office/drawing/2014/main" id="{654D700C-2229-4F1D-B456-9AD0081F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0900"/>
            <a:ext cx="609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Продажа по FBS">
            <a:extLst xmlns:a="http://schemas.openxmlformats.org/drawingml/2006/main">
              <a:ext uri="{FF2B5EF4-FFF2-40B4-BE49-F238E27FC236}">
                <a16:creationId xmlns:a16="http://schemas.microsoft.com/office/drawing/2014/main" id="{91543E33-092F-453D-9A1F-2E920FC98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390900"/>
            <a:ext cx="3067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Продажа по FBS</a:t>
            </a:r>
          </a:p>
        </p:txBody>
      </p:sp>
      <p:sp>
        <p:nvSpPr>
          <p:cNvPr id="11" name="Заказ и маршрут сборки">
            <a:extLst xmlns:a="http://schemas.openxmlformats.org/drawingml/2006/main">
              <a:ext uri="{FF2B5EF4-FFF2-40B4-BE49-F238E27FC236}">
                <a16:creationId xmlns:a16="http://schemas.microsoft.com/office/drawing/2014/main" id="{5EC604E8-0D0C-4795-B0FB-DC60E8FB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409950"/>
            <a:ext cx="676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Заказ и маршрут сборки</a:t>
            </a:r>
          </a:p>
        </p:txBody>
      </p:sp>
      <p:sp>
        <p:nvSpPr>
          <p:cNvPr id="12" name="04">
            <a:extLst xmlns:a="http://schemas.openxmlformats.org/drawingml/2006/main">
              <a:ext uri="{FF2B5EF4-FFF2-40B4-BE49-F238E27FC236}">
                <a16:creationId xmlns:a16="http://schemas.microsoft.com/office/drawing/2014/main" id="{ECE04242-158A-48F7-AD5D-E6EFAD0C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609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3" name="Сборка и передача">
            <a:extLst xmlns:a="http://schemas.openxmlformats.org/drawingml/2006/main">
              <a:ext uri="{FF2B5EF4-FFF2-40B4-BE49-F238E27FC236}">
                <a16:creationId xmlns:a16="http://schemas.microsoft.com/office/drawing/2014/main" id="{B88A83BF-526F-4112-B737-ECEDCF10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124325"/>
            <a:ext cx="3067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Сборка и передача</a:t>
            </a:r>
          </a:p>
        </p:txBody>
      </p:sp>
      <p:sp>
        <p:nvSpPr>
          <p:cNvPr id="14" name="Упаковка, отгрузка, возвраты">
            <a:extLst xmlns:a="http://schemas.openxmlformats.org/drawingml/2006/main">
              <a:ext uri="{FF2B5EF4-FFF2-40B4-BE49-F238E27FC236}">
                <a16:creationId xmlns:a16="http://schemas.microsoft.com/office/drawing/2014/main" id="{A794C14B-76B0-42D1-8834-7E48CA4C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143375"/>
            <a:ext cx="676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Упаковка, отгрузка, возвраты</a:t>
            </a:r>
          </a:p>
        </p:txBody>
      </p:sp>
      <p:sp>
        <p:nvSpPr>
          <p:cNvPr id="15" name="05">
            <a:extLst xmlns:a="http://schemas.openxmlformats.org/drawingml/2006/main">
              <a:ext uri="{FF2B5EF4-FFF2-40B4-BE49-F238E27FC236}">
                <a16:creationId xmlns:a16="http://schemas.microsoft.com/office/drawing/2014/main" id="{F028C71F-C13D-4382-8971-23D1D392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609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6" name="Пополнение">
            <a:extLst xmlns:a="http://schemas.openxmlformats.org/drawingml/2006/main">
              <a:ext uri="{FF2B5EF4-FFF2-40B4-BE49-F238E27FC236}">
                <a16:creationId xmlns:a16="http://schemas.microsoft.com/office/drawing/2014/main" id="{23C74E0E-D3B1-4513-974D-3489995D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857750"/>
            <a:ext cx="3067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Пополнение</a:t>
            </a:r>
          </a:p>
        </p:txBody>
      </p:sp>
      <p:sp>
        <p:nvSpPr>
          <p:cNvPr id="17" name="Закупка по скорости продаж">
            <a:extLst xmlns:a="http://schemas.openxmlformats.org/drawingml/2006/main">
              <a:ext uri="{FF2B5EF4-FFF2-40B4-BE49-F238E27FC236}">
                <a16:creationId xmlns:a16="http://schemas.microsoft.com/office/drawing/2014/main" id="{489FBC4E-73B7-4121-A30E-18C37448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876800"/>
            <a:ext cx="676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Закупка по скорости продаж</a:t>
            </a:r>
          </a:p>
        </p:txBody>
      </p:sp>
      <p:sp>
        <p:nvSpPr>
          <p:cNvPr id="18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26799E56-FCEA-42A5-A201-DF976238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Вместимость 5–10 тыс. книг пока является гипотезой. Планировку, правила площадки и место для роста самого ПВЗ проверяем по выбранному помещению.</a:t>
            </a:r>
          </a:p>
        </p:txBody>
      </p:sp>
    </p:spTree>
    <p:extLst>
      <p:ext uri="{BB962C8B-B14F-4D97-AF65-F5344CB8AC3E}">
        <p14:creationId xmlns:p14="http://schemas.microsoft.com/office/powerpoint/2010/main" val="2332229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8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title">
            <a:extLst xmlns:a="http://schemas.openxmlformats.org/drawingml/2006/main">
              <a:ext uri="{FF2B5EF4-FFF2-40B4-BE49-F238E27FC236}">
                <a16:creationId xmlns:a16="http://schemas.microsoft.com/office/drawing/2014/main" id="{D262EF8E-881D-4DE6-A10C-0DC4B35E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Фильтр покупки ПВЗ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73FD8F77-B513-4493-B342-B80A120B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80003F-4F4C-425E-B109-83CF44DD2C44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896600" cy="3476625"/>
        </p:xfrm>
        <a:graphic xmlns:a="http://schemas.openxmlformats.org/drawingml/2006/main">
          <a:graphicData uri="http://schemas.openxmlformats.org/drawingml/2006/table">
            <a:tbl>
              <a:tblPr firstRow="0" firstCol="0" lastRow="0" bandRow="0"/>
              <a:tblGrid>
                <a:gridCol w="3333750"/>
                <a:gridCol w="7562850"/>
              </a:tblGrid>
              <a:tr h="428625"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Критерий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Условие для сделки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</a:tr>
              <a:tr h="60960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Книжная зона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Есть согласование на книжную зону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0960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Помещение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Право пользования и место для роста ПВЗ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0960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Экономика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Отчёты, банк, аренда и ФОТ сходятся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0960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Нагрузка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Рабочее время и доплата покрывают сборку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0960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Переход бизнеса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Условия договоров допускают сделку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</a:tr>
            </a:tbl>
          </a:graphicData>
        </a:graphic>
      </p:graphicFrame>
      <p:sp>
        <p:nvSpPr>
          <p:cNvPr id="4" name="Причины отказа">
            <a:extLst xmlns:a="http://schemas.openxmlformats.org/drawingml/2006/main">
              <a:ext uri="{FF2B5EF4-FFF2-40B4-BE49-F238E27FC236}">
                <a16:creationId xmlns:a16="http://schemas.microsoft.com/office/drawing/2014/main" id="{9B380075-805A-486C-A28E-2160AD3F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2905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Причины отказа</a:t>
            </a:r>
          </a:p>
        </p:txBody>
      </p:sp>
      <p:sp>
        <p:nvSpPr>
          <p:cNvPr id="5" name="Непрозрачные отчёты, спорная аренда, запре">
            <a:extLst xmlns:a="http://schemas.openxmlformats.org/drawingml/2006/main">
              <a:ext uri="{FF2B5EF4-FFF2-40B4-BE49-F238E27FC236}">
                <a16:creationId xmlns:a16="http://schemas.microsoft.com/office/drawing/2014/main" id="{932BE034-871F-4767-9F04-10130C71E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62650"/>
            <a:ext cx="10839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Непрозрачные отчёты, спорная аренда, запрет книжной зоны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или недостаточный запас денег</a:t>
            </a:r>
          </a:p>
        </p:txBody>
      </p:sp>
    </p:spTree>
    <p:extLst>
      <p:ext uri="{BB962C8B-B14F-4D97-AF65-F5344CB8AC3E}">
        <p14:creationId xmlns:p14="http://schemas.microsoft.com/office/powerpoint/2010/main" val="6156491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EF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 title">
            <a:extLst xmlns:a="http://schemas.openxmlformats.org/drawingml/2006/main">
              <a:ext uri="{FF2B5EF4-FFF2-40B4-BE49-F238E27FC236}">
                <a16:creationId xmlns:a16="http://schemas.microsoft.com/office/drawing/2014/main" id="{9319ACE3-C284-4E77-9E27-98197081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Экономика одной точки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9DA7762A-2085-4FF9-BEA2-076E307E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75 000 ₽">
            <a:extLst xmlns:a="http://schemas.openxmlformats.org/drawingml/2006/main">
              <a:ext uri="{FF2B5EF4-FFF2-40B4-BE49-F238E27FC236}">
                <a16:creationId xmlns:a16="http://schemas.microsoft.com/office/drawing/2014/main" id="{89281F8D-B831-4D47-A8BF-5A07C1B1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5619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1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1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75 000 ₽</a:t>
            </a:r>
          </a:p>
        </p:txBody>
      </p:sp>
      <p:sp>
        <p:nvSpPr>
          <p:cNvPr id="4" name="за зрелый месяц,&#10;до налогов">
            <a:extLst xmlns:a="http://schemas.openxmlformats.org/drawingml/2006/main">
              <a:ext uri="{FF2B5EF4-FFF2-40B4-BE49-F238E27FC236}">
                <a16:creationId xmlns:a16="http://schemas.microsoft.com/office/drawing/2014/main" id="{6FC95E9C-2083-4540-B068-C70115C4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0670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за зрелый месяц,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до налогов</a:t>
            </a:r>
          </a:p>
        </p:txBody>
      </p:sp>
      <p:sp>
        <p:nvSpPr>
          <p:cNvPr id="5" name="350 книг × 400 ₽&#10;модельного вклада">
            <a:extLst xmlns:a="http://schemas.openxmlformats.org/drawingml/2006/main">
              <a:ext uri="{FF2B5EF4-FFF2-40B4-BE49-F238E27FC236}">
                <a16:creationId xmlns:a16="http://schemas.microsoft.com/office/drawing/2014/main" id="{041A1984-D60C-4970-B346-E3479640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533900"/>
            <a:ext cx="4905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350 книг × 400 ₽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модельного вклада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61E79-C706-48B2-8851-F2765B71ACFE}"/>
              </a:ext>
            </a:extLst>
          </p:cNvPr>
          <p:cNvGraphicFramePr/>
          <p:nvPr/>
        </p:nvGraphicFramePr>
        <p:xfrm>
          <a:off xmlns:a="http://schemas.openxmlformats.org/drawingml/2006/main" x="6029325" y="1857375"/>
          <a:ext xmlns:a="http://schemas.openxmlformats.org/drawingml/2006/main" cx="5476875" cy="3524250"/>
        </p:xfrm>
        <a:graphic xmlns:a="http://schemas.openxmlformats.org/drawingml/2006/main">
          <a:graphicData uri="http://schemas.openxmlformats.org/drawingml/2006/table">
            <a:tbl>
              <a:tblPr firstRow="0" firstCol="0" lastRow="0" bandRow="0"/>
              <a:tblGrid>
                <a:gridCol w="3457575"/>
                <a:gridCol w="2019300"/>
              </a:tblGrid>
              <a:tr h="447675"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Статья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575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тыс. ₽ / мес.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</a:tr>
              <a:tr h="6000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Вклад книг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000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ПВЗ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000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Дополнительный труд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−30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000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Центральные расходы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−35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76275"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до налогов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lnB w="5239">
                      <a:solidFill>
                        <a:srgbClr val="D7DFD4"/>
                      </a:solidFill>
                    </a:lnB>
                    <a:solidFill>
                      <a:srgbClr val="E9E9DF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75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lnB w="5239">
                      <a:solidFill>
                        <a:srgbClr val="D7DFD4"/>
                      </a:solidFill>
                    </a:lnB>
                    <a:solidFill>
                      <a:srgbClr val="E9E9DF"/>
                    </a:solidFill>
                  </a:tcPr>
                </a:tc>
              </a:tr>
            </a:tbl>
          </a:graphicData>
        </a:graphic>
      </p:graphicFrame>
      <p:sp>
        <p:nvSpPr>
          <p:cNvPr id="7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F278F1E8-D9AC-42BD-960C-A8D76F68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Иллюстрация. Вклад книги уже учитывает закупку, комиссию площадки, логистику и упаковку. Дополнительный труд и общие расходы вычитаем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5562411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8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 title">
            <a:extLst xmlns:a="http://schemas.openxmlformats.org/drawingml/2006/main">
              <a:ext uri="{FF2B5EF4-FFF2-40B4-BE49-F238E27FC236}">
                <a16:creationId xmlns:a16="http://schemas.microsoft.com/office/drawing/2014/main" id="{A3E7FA65-1A82-4706-ABC8-EE7491C2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Капитал на первый узел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45558860-3FDD-4FE7-A36D-710F83296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1,925">
            <a:extLst xmlns:a="http://schemas.openxmlformats.org/drawingml/2006/main">
              <a:ext uri="{FF2B5EF4-FFF2-40B4-BE49-F238E27FC236}">
                <a16:creationId xmlns:a16="http://schemas.microsoft.com/office/drawing/2014/main" id="{1C14EE1B-45DB-442D-ABD4-F217E43F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667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600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1,925</a:t>
            </a:r>
          </a:p>
        </p:txBody>
      </p:sp>
      <p:sp>
        <p:nvSpPr>
          <p:cNvPr id="4" name="млн ₽">
            <a:extLst xmlns:a="http://schemas.openxmlformats.org/drawingml/2006/main">
              <a:ext uri="{FF2B5EF4-FFF2-40B4-BE49-F238E27FC236}">
                <a16:creationId xmlns:a16="http://schemas.microsoft.com/office/drawing/2014/main" id="{0A5F6C3B-E4C8-4C0A-9379-8D029D05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086100"/>
            <a:ext cx="4619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9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млн ₽</a:t>
            </a:r>
          </a:p>
        </p:txBody>
      </p:sp>
      <p:sp>
        <p:nvSpPr>
          <p:cNvPr id="5" name="Включая книжный запас,&#10;кассовый резерв&#10;и з">
            <a:extLst xmlns:a="http://schemas.openxmlformats.org/drawingml/2006/main">
              <a:ext uri="{FF2B5EF4-FFF2-40B4-BE49-F238E27FC236}">
                <a16:creationId xmlns:a16="http://schemas.microsoft.com/office/drawing/2014/main" id="{ABE51ADF-387D-44B7-8913-CBA1FB85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286250"/>
            <a:ext cx="471487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Включая книжный запас,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кассовый резерв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и запуск центра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89E870-6DDA-4908-9E8D-280C2AEE6EE4}"/>
              </a:ext>
            </a:extLst>
          </p:cNvPr>
          <p:cNvGraphicFramePr/>
          <p:nvPr/>
        </p:nvGraphicFramePr>
        <p:xfrm>
          <a:off xmlns:a="http://schemas.openxmlformats.org/drawingml/2006/main" x="5829300" y="1724025"/>
          <a:ext xmlns:a="http://schemas.openxmlformats.org/drawingml/2006/main" cx="5676900" cy="4114800"/>
        </p:xfrm>
        <a:graphic xmlns:a="http://schemas.openxmlformats.org/drawingml/2006/main">
          <a:graphicData uri="http://schemas.openxmlformats.org/drawingml/2006/table">
            <a:tbl>
              <a:tblPr firstRow="0" firstCol="0" lastRow="0" bandRow="0"/>
              <a:tblGrid>
                <a:gridCol w="3543300"/>
                <a:gridCol w="2133600"/>
              </a:tblGrid>
              <a:tr h="400050"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Назначение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5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Сумма, тыс. ₽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</a:tr>
              <a:tr h="5905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Покупка ПВЗ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600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5905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Оборудование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5905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5 000 книг × 135 ₽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675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5905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Кассовый резерв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5905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Запуск центра, один раз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66750"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Итого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B w="5239">
                      <a:solidFill>
                        <a:srgbClr val="31423A"/>
                      </a:solidFill>
                    </a:lnB>
                    <a:solidFill>
                      <a:srgbClr val="17231F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1925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B w="5239">
                      <a:solidFill>
                        <a:srgbClr val="31423A"/>
                      </a:solidFill>
                    </a:lnB>
                    <a:solidFill>
                      <a:srgbClr val="17231F"/>
                    </a:solidFill>
                  </a:tcPr>
                </a:tc>
              </a:tr>
            </a:tbl>
          </a:graphicData>
        </a:graphic>
      </p:graphicFrame>
      <p:sp>
        <p:nvSpPr>
          <p:cNvPr id="7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60CC3DF1-9888-41E5-A3FE-35136D50F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Иллюстративные суммы. Цена объекта, состав покупки и размер резерва требуют проверки. Начальные инвестиции включают капитал, связанный в запасах.</a:t>
            </a:r>
          </a:p>
        </p:txBody>
      </p:sp>
    </p:spTree>
    <p:extLst>
      <p:ext uri="{BB962C8B-B14F-4D97-AF65-F5344CB8AC3E}">
        <p14:creationId xmlns:p14="http://schemas.microsoft.com/office/powerpoint/2010/main" val="2073067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EF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 title">
            <a:extLst xmlns:a="http://schemas.openxmlformats.org/drawingml/2006/main">
              <a:ext uri="{FF2B5EF4-FFF2-40B4-BE49-F238E27FC236}">
                <a16:creationId xmlns:a16="http://schemas.microsoft.com/office/drawing/2014/main" id="{801D78A7-FB3E-4E86-AD1B-D3F5A415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Модель сети: 1, 2, 3 и 5 точек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3FD4F778-A6CE-4CAA-A266-7DFA0028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3" name="Chart">
            <a:extLst xmlns:a="http://schemas.openxmlformats.org/drawingml/2006/main">
              <a:ext uri="{FF2B5EF4-FFF2-40B4-BE49-F238E27FC236}">
                <a16:creationId xmlns:a16="http://schemas.microsoft.com/office/drawing/2014/main" id="{2036DCDB-DA03-4A42-B358-C1261766F9E8}"/>
              </a:ext>
            </a:extLst>
          </p:cNvPr>
          <p:cNvGraphicFramePr/>
          <p:nvPr/>
        </p:nvGraphicFramePr>
        <p:xfrm>
          <a:off xmlns:a="http://schemas.openxmlformats.org/drawingml/2006/main" x="438150" y="1657350"/>
          <a:ext xmlns:a="http://schemas.openxmlformats.org/drawingml/2006/main" cx="5495925" cy="27908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23ce468a0674ec4"/>
          </a:graphicData>
        </a:graphic>
      </p:graphicFrame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4C63E7F8-AC6F-439B-B84C-EF472845BEDA}"/>
              </a:ext>
            </a:extLst>
          </p:cNvPr>
          <p:cNvGraphicFramePr/>
          <p:nvPr/>
        </p:nvGraphicFramePr>
        <p:xfrm>
          <a:off xmlns:a="http://schemas.openxmlformats.org/drawingml/2006/main" x="6296025" y="1657350"/>
          <a:ext xmlns:a="http://schemas.openxmlformats.org/drawingml/2006/main" cx="5495925" cy="27908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959063248bd4348"/>
          </a:graphicData>
        </a:graphic>
      </p:graphicFrame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AF2D8-0565-47CB-AF39-28D4DBDAC6D7}"/>
              </a:ext>
            </a:extLst>
          </p:cNvPr>
          <p:cNvGraphicFramePr/>
          <p:nvPr/>
        </p:nvGraphicFramePr>
        <p:xfrm>
          <a:off xmlns:a="http://schemas.openxmlformats.org/drawingml/2006/main" x="609600" y="4610100"/>
          <a:ext xmlns:a="http://schemas.openxmlformats.org/drawingml/2006/main" cx="10896600" cy="1304925"/>
        </p:xfrm>
        <a:graphic xmlns:a="http://schemas.openxmlformats.org/drawingml/2006/main">
          <a:graphicData uri="http://schemas.openxmlformats.org/drawingml/2006/table">
            <a:tbl>
              <a:tblPr firstRow="0" firstCol="0" lastRow="0" bandRow="0"/>
              <a:tblGrid>
                <a:gridCol w="4429125"/>
                <a:gridCol w="1609725"/>
                <a:gridCol w="1619250"/>
                <a:gridCol w="1619250"/>
                <a:gridCol w="1619250"/>
              </a:tblGrid>
              <a:tr h="381000"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Количество точек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500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0" marR="152400" marT="95250" marB="95250" anchor="ctr"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500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0" marR="152400" marT="95250" marB="95250" anchor="ctr"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500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0" marR="152400" marT="95250" marB="95250" anchor="ctr"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500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</a:tr>
              <a:tr h="46672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Книг в месяц по сети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350</a:t>
                      </a:r>
                    </a:p>
                  </a:txBody>
                  <a:tcPr marL="0" marR="152400" marT="95250" marB="95250" anchor="ctr"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650</a:t>
                      </a:r>
                    </a:p>
                  </a:txBody>
                  <a:tcPr marL="0" marR="152400" marT="95250" marB="95250" anchor="ctr"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900</a:t>
                      </a:r>
                    </a:p>
                  </a:txBody>
                  <a:tcPr marL="0" marR="152400" marT="95250" marB="95250" anchor="ctr"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1 250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45720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Книг на одну точку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lnB w="5239">
                      <a:solidFill>
                        <a:srgbClr val="D7DFD4"/>
                      </a:solidFill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350</a:t>
                      </a:r>
                    </a:p>
                  </a:txBody>
                  <a:tcPr marL="0" marR="152400" marT="95250" marB="95250" anchor="ctr">
                    <a:lnB w="5239">
                      <a:solidFill>
                        <a:srgbClr val="D7DFD4"/>
                      </a:solidFill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325</a:t>
                      </a:r>
                    </a:p>
                  </a:txBody>
                  <a:tcPr marL="0" marR="152400" marT="95250" marB="95250" anchor="ctr">
                    <a:lnB w="5239">
                      <a:solidFill>
                        <a:srgbClr val="D7DFD4"/>
                      </a:solidFill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300</a:t>
                      </a:r>
                    </a:p>
                  </a:txBody>
                  <a:tcPr marL="0" marR="152400" marT="95250" marB="95250" anchor="ctr">
                    <a:lnB w="5239">
                      <a:solidFill>
                        <a:srgbClr val="D7DFD4"/>
                      </a:solidFill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650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lnB w="5239">
                      <a:solidFill>
                        <a:srgbClr val="D7DFD4"/>
                      </a:solidFill>
                    </a:lnB>
                    <a:solidFill>
                      <a:srgbClr val="F3EFE4"/>
                    </a:solidFill>
                  </a:tcPr>
                </a:tc>
              </a:tr>
            </a:tbl>
          </a:graphicData>
        </a:graphic>
      </p:graphicFrame>
      <p:sp>
        <p:nvSpPr>
          <p:cNvPr id="6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704A7360-6519-438C-84A3-324ABA62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Иллюстрация зрелого месяца до налогов. Спрос задан на сеть и растёт медленнее числа точек. Центр: 25 тыс. ₽ + 10 тыс. ₽ на точку в месяц.</a:t>
            </a:r>
          </a:p>
        </p:txBody>
      </p:sp>
    </p:spTree>
    <p:extLst>
      <p:ext uri="{BB962C8B-B14F-4D97-AF65-F5344CB8AC3E}">
        <p14:creationId xmlns:p14="http://schemas.microsoft.com/office/powerpoint/2010/main" val="1589097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018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 title">
            <a:extLst xmlns:a="http://schemas.openxmlformats.org/drawingml/2006/main">
              <a:ext uri="{FF2B5EF4-FFF2-40B4-BE49-F238E27FC236}">
                <a16:creationId xmlns:a16="http://schemas.microsoft.com/office/drawing/2014/main" id="{6C4F850C-5A9C-41F9-BF11-6BC46BAE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Диапазон результата первой точки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7A2673A7-DB3E-4200-B5C9-3C72D33E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3" name="Chart">
            <a:extLst xmlns:a="http://schemas.openxmlformats.org/drawingml/2006/main">
              <a:ext uri="{FF2B5EF4-FFF2-40B4-BE49-F238E27FC236}">
                <a16:creationId xmlns:a16="http://schemas.microsoft.com/office/drawing/2014/main" id="{B2C935E6-9AA6-4B4F-89BE-D0BFDE96C63C}"/>
              </a:ext>
            </a:extLst>
          </p:cNvPr>
          <p:cNvGraphicFramePr/>
          <p:nvPr/>
        </p:nvGraphicFramePr>
        <p:xfrm>
          <a:off xmlns:a="http://schemas.openxmlformats.org/drawingml/2006/main" x="419100" y="1743075"/>
          <a:ext xmlns:a="http://schemas.openxmlformats.org/drawingml/2006/main" cx="6505575" cy="36290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15be6d0275a43ff"/>
          </a:graphicData>
        </a:graphic>
      </p:graphicFrame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F7089-DF8B-40F9-9D5D-7886F3873201}"/>
              </a:ext>
            </a:extLst>
          </p:cNvPr>
          <p:cNvGraphicFramePr/>
          <p:nvPr/>
        </p:nvGraphicFramePr>
        <p:xfrm>
          <a:off xmlns:a="http://schemas.openxmlformats.org/drawingml/2006/main" x="7000875" y="2295525"/>
          <a:ext xmlns:a="http://schemas.openxmlformats.org/drawingml/2006/main" cx="4524375" cy="2743200"/>
        </p:xfrm>
        <a:graphic xmlns:a="http://schemas.openxmlformats.org/drawingml/2006/main">
          <a:graphicData uri="http://schemas.openxmlformats.org/drawingml/2006/table">
            <a:tbl>
              <a:tblPr firstRow="0" firstCol="0" lastRow="0" bandRow="0"/>
              <a:tblGrid>
                <a:gridCol w="1971675"/>
                <a:gridCol w="885825"/>
                <a:gridCol w="790575"/>
                <a:gridCol w="876300"/>
              </a:tblGrid>
              <a:tr h="495300"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l"/>
                      <a:r>
                        <a:rPr sz="12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Входные данные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2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Стресс</a:t>
                      </a:r>
                    </a:p>
                  </a:txBody>
                  <a:tcPr marL="0" marR="152400" marT="95250" marB="95250" anchor="ctr"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2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База</a:t>
                      </a:r>
                    </a:p>
                  </a:txBody>
                  <a:tcPr marL="0" marR="152400" marT="95250" marB="95250" anchor="ctr"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r"/>
                      <a:r>
                        <a:rPr sz="12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Рост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</a:tr>
              <a:tr h="5619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Книг в месяц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350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500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5619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Вклад, ₽ / книга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250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400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500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5619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ПВЗ, тыс. ₽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−20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561975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Доптруд, тыс. ₽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</a:t>
                      </a:r>
                    </a:p>
                  </a:txBody>
                  <a:tcPr marL="0" marR="152400" marT="95250" marB="95250" anchor="ctr"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</a:t>
                      </a:r>
                    </a:p>
                  </a:txBody>
                  <a:tcPr marL="0" marR="152400" marT="95250" marB="95250" anchor="ctr"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r"/>
                      <a:r>
                        <a:rPr sz="14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35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</a:tr>
            </a:tbl>
          </a:graphicData>
        </a:graphic>
      </p:graphicFrame>
      <p:sp>
        <p:nvSpPr>
          <p:cNvPr id="5" name="Рост сети требует отдельной проверки спрос">
            <a:extLst xmlns:a="http://schemas.openxmlformats.org/drawingml/2006/main">
              <a:ext uri="{FF2B5EF4-FFF2-40B4-BE49-F238E27FC236}">
                <a16:creationId xmlns:a16="http://schemas.microsoft.com/office/drawing/2014/main" id="{6B07C5C1-6E7F-4D4F-8627-D96B6F1C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85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Рост сети требует отдельной проверки спроса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и достаточного кассового резерва</a:t>
            </a:r>
          </a:p>
        </p:txBody>
      </p:sp>
      <p:sp>
        <p:nvSpPr>
          <p:cNvPr id="6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34391A3D-1176-4280-9F64-260F54F0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Иллюстрация до налогов. Центральные расходы во всех трёх сценариях одной точки: 35 тыс. ₽ в месяц. Продажу ПВЗ и допсервисы не учитываем.</a:t>
            </a:r>
          </a:p>
        </p:txBody>
      </p:sp>
    </p:spTree>
    <p:extLst>
      <p:ext uri="{BB962C8B-B14F-4D97-AF65-F5344CB8AC3E}">
        <p14:creationId xmlns:p14="http://schemas.microsoft.com/office/powerpoint/2010/main" val="822033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EF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 title">
            <a:extLst xmlns:a="http://schemas.openxmlformats.org/drawingml/2006/main">
              <a:ext uri="{FF2B5EF4-FFF2-40B4-BE49-F238E27FC236}">
                <a16:creationId xmlns:a16="http://schemas.microsoft.com/office/drawing/2014/main" id="{B2678627-0AA2-4EC3-B1D9-489900E6B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Дополнительные варианты дохода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C26EAF2F-3C04-455C-8FAD-31DF7191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Допсервисы">
            <a:extLst xmlns:a="http://schemas.openxmlformats.org/drawingml/2006/main">
              <a:ext uri="{FF2B5EF4-FFF2-40B4-BE49-F238E27FC236}">
                <a16:creationId xmlns:a16="http://schemas.microsoft.com/office/drawing/2014/main" id="{4CAB02BE-1722-4BC0-BB0F-58A6841D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Допсервисы</a:t>
            </a:r>
          </a:p>
        </p:txBody>
      </p:sp>
      <p:sp>
        <p:nvSpPr>
          <p:cNvPr id="4" name="Например, вендинг или партнёрские&#10;сервисы ">
            <a:extLst xmlns:a="http://schemas.openxmlformats.org/drawingml/2006/main">
              <a:ext uri="{FF2B5EF4-FFF2-40B4-BE49-F238E27FC236}">
                <a16:creationId xmlns:a16="http://schemas.microsoft.com/office/drawing/2014/main" id="{B53AFB6C-B3D6-488F-B192-8BC4FEAC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33700"/>
            <a:ext cx="50958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Например, вендинг или партнёрские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сервисы при допустимых условиях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и небольшой нагрузке на сотрудника.</a:t>
            </a:r>
          </a:p>
        </p:txBody>
      </p:sp>
      <p:sp>
        <p:nvSpPr>
          <p:cNvPr id="5" name="Продажа ПВЗ">
            <a:extLst xmlns:a="http://schemas.openxmlformats.org/drawingml/2006/main">
              <a:ext uri="{FF2B5EF4-FFF2-40B4-BE49-F238E27FC236}">
                <a16:creationId xmlns:a16="http://schemas.microsoft.com/office/drawing/2014/main" id="{8134E18B-83D3-4868-B997-D41852BF7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38350"/>
            <a:ext cx="5105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Продажа ПВЗ</a:t>
            </a:r>
          </a:p>
        </p:txBody>
      </p:sp>
      <p:sp>
        <p:nvSpPr>
          <p:cNvPr id="6" name="Возможный выход после развития&#10;точки. Стои">
            <a:extLst xmlns:a="http://schemas.openxmlformats.org/drawingml/2006/main">
              <a:ext uri="{FF2B5EF4-FFF2-40B4-BE49-F238E27FC236}">
                <a16:creationId xmlns:a16="http://schemas.microsoft.com/office/drawing/2014/main" id="{3695686D-6BD4-417A-B95F-D981A1B3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933700"/>
            <a:ext cx="51054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Возможный выход после развития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точки. Стоимость зависит от прибыли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и условий передачи бизнеса.</a:t>
            </a:r>
          </a:p>
        </p:txBody>
      </p:sp>
      <p:sp>
        <p:nvSpPr>
          <p:cNvPr id="7" name="В базовой модели доход&#10;от этих опций равен">
            <a:extLst xmlns:a="http://schemas.openxmlformats.org/drawingml/2006/main">
              <a:ext uri="{FF2B5EF4-FFF2-40B4-BE49-F238E27FC236}">
                <a16:creationId xmlns:a16="http://schemas.microsoft.com/office/drawing/2014/main" id="{5E03E5D1-31FD-4E87-8C32-A2EC451F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10858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7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В базовой модели доход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77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от этих опций равен нулю</a:t>
            </a:r>
          </a:p>
        </p:txBody>
      </p:sp>
      <p:sp>
        <p:nvSpPr>
          <p:cNvPr id="8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3222CCBD-4720-4B24-9974-869D299D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Дополнительную деятельность согласуем отдельно. При ограничениях рассматриваем смежное помещение с отдельным правом пользования и пересчитанной арендой.</a:t>
            </a:r>
          </a:p>
        </p:txBody>
      </p:sp>
    </p:spTree>
    <p:extLst>
      <p:ext uri="{BB962C8B-B14F-4D97-AF65-F5344CB8AC3E}">
        <p14:creationId xmlns:p14="http://schemas.microsoft.com/office/powerpoint/2010/main" val="16076507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8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title">
            <a:extLst xmlns:a="http://schemas.openxmlformats.org/drawingml/2006/main">
              <a:ext uri="{FF2B5EF4-FFF2-40B4-BE49-F238E27FC236}">
                <a16:creationId xmlns:a16="http://schemas.microsoft.com/office/drawing/2014/main" id="{ABB1DA01-60CE-4B97-BD05-3543E1E7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Пилот на 90 дней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9A996D15-E036-46C3-9053-87442ADB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8EECD2-AD0A-4C1B-AD07-0982FF7D85E7}"/>
              </a:ext>
            </a:extLst>
          </p:cNvPr>
          <p:cNvGraphicFramePr/>
          <p:nvPr/>
        </p:nvGraphicFramePr>
        <p:xfrm>
          <a:off xmlns:a="http://schemas.openxmlformats.org/drawingml/2006/main" x="609600" y="1866900"/>
          <a:ext xmlns:a="http://schemas.openxmlformats.org/drawingml/2006/main" cx="10896600" cy="3067050"/>
        </p:xfrm>
        <a:graphic xmlns:a="http://schemas.openxmlformats.org/drawingml/2006/main">
          <a:graphicData uri="http://schemas.openxmlformats.org/drawingml/2006/table">
            <a:tbl>
              <a:tblPr firstRow="0" firstCol="0" lastRow="0" bandRow="0"/>
              <a:tblGrid>
                <a:gridCol w="1714500"/>
                <a:gridCol w="3600450"/>
                <a:gridCol w="5581650"/>
              </a:tblGrid>
              <a:tr h="400050"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Период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Этап</a:t>
                      </a:r>
                    </a:p>
                  </a:txBody>
                  <a:tcPr marL="0" marR="152400" marT="95250" marB="95250" anchor="ctr"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D1FF7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проверки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T w="5239">
                      <a:solidFill>
                        <a:srgbClr val="31423A"/>
                      </a:solidFill>
                    </a:lnT>
                    <a:solidFill>
                      <a:srgbClr val="101817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1–15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Выбор объекта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Отчёты, осмотр, условия перехода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16–30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Запуск учёта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Зона книг, каталог, смены и резерв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31–60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Проверка спроса</a:t>
                      </a:r>
                    </a:p>
                  </a:txBody>
                  <a:tcPr marL="0" marR="152400" marT="95250" marB="95250" anchor="ctr"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Продажи, вклад, труд и возвраты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solidFill>
                      <a:srgbClr val="101817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Дни 61–90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101817"/>
                      </a:solidFill>
                    </a:lnL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Решение о второй точке</a:t>
                      </a:r>
                    </a:p>
                  </a:txBody>
                  <a:tcPr marL="0" marR="152400" marT="95250" marB="95250" anchor="ctr"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  <a:tc>
                  <a:txBody>
                    <a:bodyPr lIns="0" tIns="76200" rIns="15240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F3EFE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по факту и запас денег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101817"/>
                      </a:solidFill>
                    </a:lnR>
                    <a:lnB w="5239">
                      <a:solidFill>
                        <a:srgbClr val="31423A"/>
                      </a:solidFill>
                    </a:lnB>
                    <a:solidFill>
                      <a:srgbClr val="101817"/>
                    </a:solidFill>
                  </a:tcPr>
                </a:tc>
              </a:tr>
            </a:tbl>
          </a:graphicData>
        </a:graphic>
      </p:graphicFrame>
      <p:sp>
        <p:nvSpPr>
          <p:cNvPr id="4" name="Критерии масштабирования согласуем до поку">
            <a:extLst xmlns:a="http://schemas.openxmlformats.org/drawingml/2006/main">
              <a:ext uri="{FF2B5EF4-FFF2-40B4-BE49-F238E27FC236}">
                <a16:creationId xmlns:a16="http://schemas.microsoft.com/office/drawing/2014/main" id="{2C5948CD-9DE4-47A5-8BBF-10127BB3D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858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Критерии масштабирования согласуем до покупки: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результат, качество выдачи и доступный резерв</a:t>
            </a:r>
          </a:p>
        </p:txBody>
      </p:sp>
      <p:sp>
        <p:nvSpPr>
          <p:cNvPr id="5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631F8895-9701-4DED-B1FF-E2EE5546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Предложенный план. 90 дней пилота не означают достижения зрелого месяца, показанного в финансовой модели.</a:t>
            </a:r>
          </a:p>
        </p:txBody>
      </p:sp>
    </p:spTree>
    <p:extLst>
      <p:ext uri="{BB962C8B-B14F-4D97-AF65-F5344CB8AC3E}">
        <p14:creationId xmlns:p14="http://schemas.microsoft.com/office/powerpoint/2010/main" val="91540937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EF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 title">
            <a:extLst xmlns:a="http://schemas.openxmlformats.org/drawingml/2006/main">
              <a:ext uri="{FF2B5EF4-FFF2-40B4-BE49-F238E27FC236}">
                <a16:creationId xmlns:a16="http://schemas.microsoft.com/office/drawing/2014/main" id="{7F9C6043-C136-4DC8-8C9F-16F585139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Условия участия инвестора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18659989-BB48-4E7F-BDEA-0CCE941A4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Что нужно согласовать">
            <a:extLst xmlns:a="http://schemas.openxmlformats.org/drawingml/2006/main">
              <a:ext uri="{FF2B5EF4-FFF2-40B4-BE49-F238E27FC236}">
                <a16:creationId xmlns:a16="http://schemas.microsoft.com/office/drawing/2014/main" id="{A195137C-A004-40D6-B323-2CC29067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Что нужно согласовать</a:t>
            </a:r>
          </a:p>
        </p:txBody>
      </p:sp>
      <p:sp>
        <p:nvSpPr>
          <p:cNvPr id="4" name="Что видно в отчётности">
            <a:extLst xmlns:a="http://schemas.openxmlformats.org/drawingml/2006/main">
              <a:ext uri="{FF2B5EF4-FFF2-40B4-BE49-F238E27FC236}">
                <a16:creationId xmlns:a16="http://schemas.microsoft.com/office/drawing/2014/main" id="{58C2B229-8402-4F14-9F31-F945ECCB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383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6766A"/>
                </a:solidFill>
                <a:latin typeface="DejaVu Sans"/>
                <a:ea typeface="DejaVu Sans"/>
                <a:cs typeface="DejaVu Sans"/>
              </a:rPr>
              <a:t>Что видно в отчётности</a:t>
            </a:r>
          </a:p>
        </p:txBody>
      </p:sp>
      <p:sp>
        <p:nvSpPr>
          <p:cNvPr id="5" name="Сумма и график внесения">
            <a:extLst xmlns:a="http://schemas.openxmlformats.org/drawingml/2006/main">
              <a:ext uri="{FF2B5EF4-FFF2-40B4-BE49-F238E27FC236}">
                <a16:creationId xmlns:a16="http://schemas.microsoft.com/office/drawing/2014/main" id="{10C0FEF5-DF3E-4A3B-96A9-1F3A76284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5286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Сумма и график внесения</a:t>
            </a:r>
          </a:p>
        </p:txBody>
      </p:sp>
      <p:sp>
        <p:nvSpPr>
          <p:cNvPr id="6" name="Доля или заём">
            <a:extLst xmlns:a="http://schemas.openxmlformats.org/drawingml/2006/main">
              <a:ext uri="{FF2B5EF4-FFF2-40B4-BE49-F238E27FC236}">
                <a16:creationId xmlns:a16="http://schemas.microsoft.com/office/drawing/2014/main" id="{7B7E84DB-2E9F-4012-8FEE-5A24E45CB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5286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Доля или заём</a:t>
            </a:r>
          </a:p>
        </p:txBody>
      </p:sp>
      <p:sp>
        <p:nvSpPr>
          <p:cNvPr id="7" name="Порядок выплат и выхода">
            <a:extLst xmlns:a="http://schemas.openxmlformats.org/drawingml/2006/main">
              <a:ext uri="{FF2B5EF4-FFF2-40B4-BE49-F238E27FC236}">
                <a16:creationId xmlns:a16="http://schemas.microsoft.com/office/drawing/2014/main" id="{2DF093D8-6156-4FCB-9759-AADE22B8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5286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Порядок выплат и выхода</a:t>
            </a:r>
          </a:p>
        </p:txBody>
      </p:sp>
      <p:sp>
        <p:nvSpPr>
          <p:cNvPr id="8" name="Права и решения участников">
            <a:extLst xmlns:a="http://schemas.openxmlformats.org/drawingml/2006/main">
              <a:ext uri="{FF2B5EF4-FFF2-40B4-BE49-F238E27FC236}">
                <a16:creationId xmlns:a16="http://schemas.microsoft.com/office/drawing/2014/main" id="{29831301-3DE5-4A76-B977-CD0AC4A6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5286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Права и решения участников</a:t>
            </a:r>
          </a:p>
        </p:txBody>
      </p:sp>
      <p:sp>
        <p:nvSpPr>
          <p:cNvPr id="9" name="Результат ПВЗ и книг отдельно">
            <a:extLst xmlns:a="http://schemas.openxmlformats.org/drawingml/2006/main">
              <a:ext uri="{FF2B5EF4-FFF2-40B4-BE49-F238E27FC236}">
                <a16:creationId xmlns:a16="http://schemas.microsoft.com/office/drawing/2014/main" id="{801D3B41-F39C-42D2-AFB5-99400817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800350"/>
            <a:ext cx="523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Результат ПВЗ и книг отдельно</a:t>
            </a:r>
          </a:p>
        </p:txBody>
      </p:sp>
      <p:sp>
        <p:nvSpPr>
          <p:cNvPr id="10" name="Деньги и остаток резерва">
            <a:extLst xmlns:a="http://schemas.openxmlformats.org/drawingml/2006/main">
              <a:ext uri="{FF2B5EF4-FFF2-40B4-BE49-F238E27FC236}">
                <a16:creationId xmlns:a16="http://schemas.microsoft.com/office/drawing/2014/main" id="{9ABBD697-64C0-4AF7-B73D-5E3DE0F3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95650"/>
            <a:ext cx="523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Деньги и остаток резерва</a:t>
            </a:r>
          </a:p>
        </p:txBody>
      </p:sp>
      <p:sp>
        <p:nvSpPr>
          <p:cNvPr id="11" name="Запасы и скорость продаж">
            <a:extLst xmlns:a="http://schemas.openxmlformats.org/drawingml/2006/main">
              <a:ext uri="{FF2B5EF4-FFF2-40B4-BE49-F238E27FC236}">
                <a16:creationId xmlns:a16="http://schemas.microsoft.com/office/drawing/2014/main" id="{93FB1CB9-4E3A-41A0-864A-1AEF7EE3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90950"/>
            <a:ext cx="523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Запасы и скорость продаж</a:t>
            </a:r>
          </a:p>
        </p:txBody>
      </p:sp>
      <p:sp>
        <p:nvSpPr>
          <p:cNvPr id="12" name="План и факт по каждому узлу">
            <a:extLst xmlns:a="http://schemas.openxmlformats.org/drawingml/2006/main">
              <a:ext uri="{FF2B5EF4-FFF2-40B4-BE49-F238E27FC236}">
                <a16:creationId xmlns:a16="http://schemas.microsoft.com/office/drawing/2014/main" id="{A6FA1E2B-4D13-407C-8423-137E325B7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286250"/>
            <a:ext cx="523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План и факт по каждому узлу</a:t>
            </a:r>
          </a:p>
        </p:txBody>
      </p:sp>
      <p:sp>
        <p:nvSpPr>
          <p:cNvPr id="13" name="Безналичное финансирование&#10;после согласова">
            <a:extLst xmlns:a="http://schemas.openxmlformats.org/drawingml/2006/main">
              <a:ext uri="{FF2B5EF4-FFF2-40B4-BE49-F238E27FC236}">
                <a16:creationId xmlns:a16="http://schemas.microsoft.com/office/drawing/2014/main" id="{84322FC6-5868-4660-8548-FA357941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108585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Безналичное финансирование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после согласования документов</a:t>
            </a:r>
          </a:p>
        </p:txBody>
      </p:sp>
      <p:sp>
        <p:nvSpPr>
          <p:cNvPr id="14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0DBD53D7-53AC-4097-A6EC-DC0B35D35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Юрлицо, форма вложения и выплаты пока не определены. Результат бизнеса не равен доходу инвестора.</a:t>
            </a:r>
          </a:p>
        </p:txBody>
      </p:sp>
    </p:spTree>
    <p:extLst>
      <p:ext uri="{BB962C8B-B14F-4D97-AF65-F5344CB8AC3E}">
        <p14:creationId xmlns:p14="http://schemas.microsoft.com/office/powerpoint/2010/main" val="34464639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D1FF7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 title">
            <a:extLst xmlns:a="http://schemas.openxmlformats.org/drawingml/2006/main">
              <a:ext uri="{FF2B5EF4-FFF2-40B4-BE49-F238E27FC236}">
                <a16:creationId xmlns:a16="http://schemas.microsoft.com/office/drawing/2014/main" id="{5058237A-FF83-423F-9461-3FBC0C07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Первый шаг: пилот в Казани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25624453-0318-45B4-9A63-3675144F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1 точка">
            <a:extLst xmlns:a="http://schemas.openxmlformats.org/drawingml/2006/main">
              <a:ext uri="{FF2B5EF4-FFF2-40B4-BE49-F238E27FC236}">
                <a16:creationId xmlns:a16="http://schemas.microsoft.com/office/drawing/2014/main" id="{ECF8AA65-619C-4642-A52E-36596917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238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1 точка</a:t>
            </a:r>
          </a:p>
        </p:txBody>
      </p:sp>
      <p:sp>
        <p:nvSpPr>
          <p:cNvPr id="4" name="Проверка экономики&#10;на реальном объекте">
            <a:extLst xmlns:a="http://schemas.openxmlformats.org/drawingml/2006/main">
              <a:ext uri="{FF2B5EF4-FFF2-40B4-BE49-F238E27FC236}">
                <a16:creationId xmlns:a16="http://schemas.microsoft.com/office/drawing/2014/main" id="{632D413F-1BB4-4C0B-BF26-BE1325C71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476625"/>
            <a:ext cx="5334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Проверка экономики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на реальном объекте</a:t>
            </a:r>
          </a:p>
        </p:txBody>
      </p:sp>
      <p:sp>
        <p:nvSpPr>
          <p:cNvPr id="5" name="До решения о покупке">
            <a:extLst xmlns:a="http://schemas.openxmlformats.org/drawingml/2006/main">
              <a:ext uri="{FF2B5EF4-FFF2-40B4-BE49-F238E27FC236}">
                <a16:creationId xmlns:a16="http://schemas.microsoft.com/office/drawing/2014/main" id="{C1F88D5F-1BFB-49C4-A899-C63A3E59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66925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До решения о покупке</a:t>
            </a:r>
          </a:p>
        </p:txBody>
      </p:sp>
      <p:sp>
        <p:nvSpPr>
          <p:cNvPr id="6" name="ПВЗ с доступными отчётами">
            <a:extLst xmlns:a="http://schemas.openxmlformats.org/drawingml/2006/main">
              <a:ext uri="{FF2B5EF4-FFF2-40B4-BE49-F238E27FC236}">
                <a16:creationId xmlns:a16="http://schemas.microsoft.com/office/drawing/2014/main" id="{67EDE15E-E582-4783-9AE7-76869CBBC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8607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ПВЗ с доступными отчётами</a:t>
            </a:r>
          </a:p>
        </p:txBody>
      </p:sp>
      <p:sp>
        <p:nvSpPr>
          <p:cNvPr id="7" name="Подтверждённая книжная зона">
            <a:extLst xmlns:a="http://schemas.openxmlformats.org/drawingml/2006/main">
              <a:ext uri="{FF2B5EF4-FFF2-40B4-BE49-F238E27FC236}">
                <a16:creationId xmlns:a16="http://schemas.microsoft.com/office/drawing/2014/main" id="{FAD61EF3-FE22-409D-8C78-465DEEA3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47662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Подтверждённая книжная зона</a:t>
            </a:r>
          </a:p>
        </p:txBody>
      </p:sp>
      <p:sp>
        <p:nvSpPr>
          <p:cNvPr id="8" name="Расчёт цены и условий сделки">
            <a:extLst xmlns:a="http://schemas.openxmlformats.org/drawingml/2006/main">
              <a:ext uri="{FF2B5EF4-FFF2-40B4-BE49-F238E27FC236}">
                <a16:creationId xmlns:a16="http://schemas.microsoft.com/office/drawing/2014/main" id="{12D4E668-CD76-4CD2-AB96-F32C04F4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6717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Расчёт цены и условий сделки</a:t>
            </a:r>
          </a:p>
        </p:txBody>
      </p:sp>
      <p:sp>
        <p:nvSpPr>
          <p:cNvPr id="9" name="Согласованная модель денег">
            <a:extLst xmlns:a="http://schemas.openxmlformats.org/drawingml/2006/main">
              <a:ext uri="{FF2B5EF4-FFF2-40B4-BE49-F238E27FC236}">
                <a16:creationId xmlns:a16="http://schemas.microsoft.com/office/drawing/2014/main" id="{722F3AFD-5262-4611-A45D-251CA499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65772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Согласованная модель денег</a:t>
            </a:r>
          </a:p>
        </p:txBody>
      </p:sp>
      <p:sp>
        <p:nvSpPr>
          <p:cNvPr id="10" name="Решение о 2–5 точках опирается&#10;на фактичес">
            <a:extLst xmlns:a="http://schemas.openxmlformats.org/drawingml/2006/main">
              <a:ext uri="{FF2B5EF4-FFF2-40B4-BE49-F238E27FC236}">
                <a16:creationId xmlns:a16="http://schemas.microsoft.com/office/drawing/2014/main" id="{4E352C84-4A91-474A-828A-943DEDDD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34025"/>
            <a:ext cx="10896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7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Решение о 2–5 точках опирается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475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на фактические результаты пилота</a:t>
            </a:r>
          </a:p>
        </p:txBody>
      </p:sp>
    </p:spTree>
    <p:extLst>
      <p:ext uri="{BB962C8B-B14F-4D97-AF65-F5344CB8AC3E}">
        <p14:creationId xmlns:p14="http://schemas.microsoft.com/office/powerpoint/2010/main" val="170356033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EF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title">
            <a:extLst xmlns:a="http://schemas.openxmlformats.org/drawingml/2006/main">
              <a:ext uri="{FF2B5EF4-FFF2-40B4-BE49-F238E27FC236}">
                <a16:creationId xmlns:a16="http://schemas.microsoft.com/office/drawing/2014/main" id="{E051FB4E-EFC2-4863-9CB2-AC8AE2C6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1817"/>
                </a:solidFill>
                <a:latin typeface="DejaVu Sans"/>
                <a:ea typeface="DejaVu Sans"/>
                <a:cs typeface="DejaVu Sans"/>
              </a:rPr>
              <a:t>Данные для следующей версии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4468A409-BBE5-477E-B975-DF98FA29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7897DF-3A2C-46FE-894A-76D712C7FE62}"/>
              </a:ext>
            </a:extLst>
          </p:cNvPr>
          <p:cNvGraphicFramePr/>
          <p:nvPr/>
        </p:nvGraphicFramePr>
        <p:xfrm>
          <a:off xmlns:a="http://schemas.openxmlformats.org/drawingml/2006/main" x="609600" y="1838325"/>
          <a:ext xmlns:a="http://schemas.openxmlformats.org/drawingml/2006/main" cx="10896600" cy="3733800"/>
        </p:xfrm>
        <a:graphic xmlns:a="http://schemas.openxmlformats.org/drawingml/2006/main">
          <a:graphicData uri="http://schemas.openxmlformats.org/drawingml/2006/table">
            <a:tbl>
              <a:tblPr firstRow="0" firstCol="0" lastRow="0" bandRow="0"/>
              <a:tblGrid>
                <a:gridCol w="4476750"/>
                <a:gridCol w="6419850"/>
              </a:tblGrid>
              <a:tr h="400050">
                <a:tc>
                  <a:txBody>
                    <a:bodyPr lIns="0" tIns="38100" rIns="152400" bIns="76200"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Что нужно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26766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Как это изменит модель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lnT w="5239">
                      <a:solidFill>
                        <a:srgbClr val="D7DFD4"/>
                      </a:solidFill>
                    </a:lnT>
                    <a:solidFill>
                      <a:srgbClr val="F3EFE4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Отчёты ПВЗ за 12 месяцев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Цена покупки, сезонность и безубыточность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План помещения и договоры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Вместимость, согласования и аренда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Продажи и закупки книг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Вклад, оборачиваемость и спрос по сети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График и стоимость труда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solidFill>
                      <a:srgbClr val="F3EFE4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Расходы на фактическую сборку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solidFill>
                      <a:srgbClr val="F3EFE4"/>
                    </a:solidFill>
                  </a:tcPr>
                </a:tc>
              </a:tr>
              <a:tr h="666750">
                <a:tc>
                  <a:txBody>
                    <a:bodyPr lIns="0" tIns="95250" rIns="152400" bIns="9525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Параметры инвестора</a:t>
                      </a:r>
                    </a:p>
                  </a:txBody>
                  <a:tcPr marL="0" marR="152400" marT="95250" marB="95250" anchor="ctr">
                    <a:lnL w="1905">
                      <a:solidFill>
                        <a:srgbClr val="F3EFE4"/>
                      </a:solidFill>
                    </a:lnL>
                    <a:lnB w="5239">
                      <a:solidFill>
                        <a:srgbClr val="D7DFD4"/>
                      </a:solidFill>
                    </a:lnB>
                    <a:solidFill>
                      <a:srgbClr val="F3EFE4"/>
                    </a:solidFill>
                  </a:tcPr>
                </a:tc>
                <a:tc>
                  <a:txBody>
                    <a:bodyPr lIns="0" tIns="76200" rIns="0" bIns="76200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0181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Сумма, форма вложения и выплаты</a:t>
                      </a:r>
                    </a:p>
                  </a:txBody>
                  <a:tcPr marL="0" marR="152400" marT="95250" marB="95250" anchor="ctr">
                    <a:lnR w="1905">
                      <a:solidFill>
                        <a:srgbClr val="F3EFE4"/>
                      </a:solidFill>
                    </a:lnR>
                    <a:lnB w="5239">
                      <a:solidFill>
                        <a:srgbClr val="D7DFD4"/>
                      </a:solidFill>
                    </a:lnB>
                    <a:solidFill>
                      <a:srgbClr val="F3EFE4"/>
                    </a:solidFill>
                  </a:tcPr>
                </a:tc>
              </a:tr>
            </a:tbl>
          </a:graphicData>
        </a:graphic>
      </p:graphicFrame>
      <p:sp>
        <p:nvSpPr>
          <p:cNvPr id="4" name="Model disclosure">
            <a:extLst xmlns:a="http://schemas.openxmlformats.org/drawingml/2006/main">
              <a:ext uri="{FF2B5EF4-FFF2-40B4-BE49-F238E27FC236}">
                <a16:creationId xmlns:a16="http://schemas.microsoft.com/office/drawing/2014/main" id="{9141BE67-DC76-4DE6-8F9F-FFF31291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4575"/>
            <a:ext cx="1083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2746B"/>
                </a:solidFill>
                <a:latin typeface="DejaVu Sans"/>
                <a:ea typeface="DejaVu Sans"/>
                <a:cs typeface="DejaVu Sans"/>
              </a:rPr>
              <a:t>Для первой предметной проверки достаточно выбрать один объект и собрать его документы вместе с выгрузкой книжных заказов.</a:t>
            </a:r>
          </a:p>
        </p:txBody>
      </p:sp>
    </p:spTree>
    <p:extLst>
      <p:ext uri="{BB962C8B-B14F-4D97-AF65-F5344CB8AC3E}">
        <p14:creationId xmlns:p14="http://schemas.microsoft.com/office/powerpoint/2010/main" val="99339509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018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 title">
            <a:extLst xmlns:a="http://schemas.openxmlformats.org/drawingml/2006/main">
              <a:ext uri="{FF2B5EF4-FFF2-40B4-BE49-F238E27FC236}">
                <a16:creationId xmlns:a16="http://schemas.microsoft.com/office/drawing/2014/main" id="{7A4E5E82-B269-4451-8C9A-AA28C59EF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Основания и допущения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94276234-E91E-498E-A79C-D5B49256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590550"/>
            <a:ext cx="400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3" name="Сведения команды">
            <a:extLst xmlns:a="http://schemas.openxmlformats.org/drawingml/2006/main">
              <a:ext uri="{FF2B5EF4-FFF2-40B4-BE49-F238E27FC236}">
                <a16:creationId xmlns:a16="http://schemas.microsoft.com/office/drawing/2014/main" id="{0F104507-AAE5-417F-A962-FF9EAC31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4525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Сведения команды</a:t>
            </a:r>
          </a:p>
        </p:txBody>
      </p:sp>
      <p:sp>
        <p:nvSpPr>
          <p:cNvPr id="4" name="Букинистика по FBS и Sklad Visual описаны ">
            <a:extLst xmlns:a="http://schemas.openxmlformats.org/drawingml/2006/main">
              <a:ext uri="{FF2B5EF4-FFF2-40B4-BE49-F238E27FC236}">
                <a16:creationId xmlns:a16="http://schemas.microsoft.com/office/drawing/2014/main" id="{4A8B8070-1670-421A-807A-CA8713AD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914525"/>
            <a:ext cx="6962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Букинистика по FBS и Sklad Visual описаны основателем.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Для сделки нужны отчёты и рабочая демонстрация.</a:t>
            </a:r>
          </a:p>
        </p:txBody>
      </p:sp>
      <p:sp>
        <p:nvSpPr>
          <p:cNvPr id="5" name="Условные расчёты">
            <a:extLst xmlns:a="http://schemas.openxmlformats.org/drawingml/2006/main">
              <a:ext uri="{FF2B5EF4-FFF2-40B4-BE49-F238E27FC236}">
                <a16:creationId xmlns:a16="http://schemas.microsoft.com/office/drawing/2014/main" id="{F9F4AB09-1ADA-4D72-94AD-912F2AD5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Условные расчёты</a:t>
            </a:r>
          </a:p>
        </p:txBody>
      </p:sp>
      <p:sp>
        <p:nvSpPr>
          <p:cNvPr id="6" name="Суммы, объёмы и сценарии проверяют логику ">
            <a:extLst xmlns:a="http://schemas.openxmlformats.org/drawingml/2006/main">
              <a:ext uri="{FF2B5EF4-FFF2-40B4-BE49-F238E27FC236}">
                <a16:creationId xmlns:a16="http://schemas.microsoft.com/office/drawing/2014/main" id="{5B5EC995-D20B-4F41-8FA2-3DB0E88B2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05150"/>
            <a:ext cx="6962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Суммы, объёмы и сценарии проверяют логику модели.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Они не подтверждают будущую доходность.</a:t>
            </a:r>
          </a:p>
        </p:txBody>
      </p:sp>
      <p:sp>
        <p:nvSpPr>
          <p:cNvPr id="7" name="Условия площадок">
            <a:extLst xmlns:a="http://schemas.openxmlformats.org/drawingml/2006/main">
              <a:ext uri="{FF2B5EF4-FFF2-40B4-BE49-F238E27FC236}">
                <a16:creationId xmlns:a16="http://schemas.microsoft.com/office/drawing/2014/main" id="{FE20990B-C3B6-40F9-8FB8-F20B6977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95775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D1FF72"/>
                </a:solidFill>
                <a:latin typeface="DejaVu Sans"/>
                <a:ea typeface="DejaVu Sans"/>
                <a:cs typeface="DejaVu Sans"/>
              </a:rPr>
              <a:t>Условия площадок</a:t>
            </a:r>
          </a:p>
        </p:txBody>
      </p:sp>
      <p:sp>
        <p:nvSpPr>
          <p:cNvPr id="8" name="Книжную зону и допсервисы проверяем по пра">
            <a:extLst xmlns:a="http://schemas.openxmlformats.org/drawingml/2006/main">
              <a:ext uri="{FF2B5EF4-FFF2-40B4-BE49-F238E27FC236}">
                <a16:creationId xmlns:a16="http://schemas.microsoft.com/office/drawing/2014/main" id="{E29E658F-DCF0-4592-B3FD-C462DAC1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95775"/>
            <a:ext cx="6962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Книжную зону и допсервисы проверяем по правилам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3EFE4"/>
                </a:solidFill>
                <a:latin typeface="DejaVu Sans"/>
                <a:ea typeface="DejaVu Sans"/>
                <a:cs typeface="DejaVu Sans"/>
              </a:rPr>
              <a:t>Ozon / Wildberries и документам конкретного адреса.</a:t>
            </a:r>
          </a:p>
        </p:txBody>
      </p:sp>
      <p:sp>
        <p:nvSpPr>
          <p:cNvPr id="9" name="Основание: сведения команды от 11.10.2026.">
            <a:extLst xmlns:a="http://schemas.openxmlformats.org/drawingml/2006/main">
              <a:ext uri="{FF2B5EF4-FFF2-40B4-BE49-F238E27FC236}">
                <a16:creationId xmlns:a16="http://schemas.microsoft.com/office/drawing/2014/main" id="{77F2B2DE-1F19-4662-91A4-B8CC2B54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91175"/>
            <a:ext cx="10858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4C3BA"/>
                </a:solidFill>
                <a:latin typeface="DejaVu Sans"/>
                <a:ea typeface="DejaVu Sans"/>
                <a:cs typeface="DejaVu Sans"/>
              </a:rPr>
              <a:t>Основание: сведения команды от 11.10.2026. Правила проверены на эту дату.</a:t>
            </a:r>
          </a:p>
        </p:txBody>
      </p:sp>
      <p:sp>
        <p:nvSpPr>
          <p:cNvPr id="10" name="Правила Wildberries">
            <a:extLst xmlns:a="http://schemas.openxmlformats.org/drawingml/2006/main">
              <a:ext uri="{FF2B5EF4-FFF2-40B4-BE49-F238E27FC236}">
                <a16:creationId xmlns:a16="http://schemas.microsoft.com/office/drawing/2014/main" id="{886C87DE-F8B4-4CB4-9C41-3F208A25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u="sng">
                <a:solidFill>
                  <a:srgbClr val="B4C3BA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044cd678c484e9c"/>
              </a:rPr>
              <a:t>Правила Wildberries</a:t>
            </a:r>
          </a:p>
        </p:txBody>
      </p:sp>
      <p:sp>
        <p:nvSpPr>
          <p:cNvPr id="11" name="Официальный канал ПВЗ Ozon">
            <a:extLst xmlns:a="http://schemas.openxmlformats.org/drawingml/2006/main">
              <a:ext uri="{FF2B5EF4-FFF2-40B4-BE49-F238E27FC236}">
                <a16:creationId xmlns:a16="http://schemas.microsoft.com/office/drawing/2014/main" id="{0DE95131-183B-450D-A4E4-E1B27AFF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6038850"/>
            <a:ext cx="38004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u="sng">
                <a:solidFill>
                  <a:srgbClr val="B4C3BA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d4769b1e4144b79"/>
              </a:rPr>
              <a:t>Официальный канал ПВЗ Ozon</a:t>
            </a:r>
          </a:p>
        </p:txBody>
      </p:sp>
      <p:sp>
        <p:nvSpPr>
          <p:cNvPr id="12" name="Требования ЦБ к эмитентам">
            <a:extLst xmlns:a="http://schemas.openxmlformats.org/drawingml/2006/main">
              <a:ext uri="{FF2B5EF4-FFF2-40B4-BE49-F238E27FC236}">
                <a16:creationId xmlns:a16="http://schemas.microsoft.com/office/drawing/2014/main" id="{2C5F57FC-C8F1-423E-A66D-411925B3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6038850"/>
            <a:ext cx="3505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B4C3B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u="sng">
                <a:solidFill>
                  <a:srgbClr val="B4C3BA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4989d5da4364b28"/>
              </a:rPr>
              <a:t>Требования ЦБ к эмитентам</a:t>
            </a:r>
          </a:p>
        </p:txBody>
      </p:sp>
    </p:spTree>
    <p:extLst>
      <p:ext uri="{BB962C8B-B14F-4D97-AF65-F5344CB8AC3E}">
        <p14:creationId xmlns:p14="http://schemas.microsoft.com/office/powerpoint/2010/main" val="20734999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2026-10-11T19:56:37.1660000Z</dcterms:created>
  <dcterms:modified xsi:type="dcterms:W3CDTF">2026-10-11T19:56:37.1660000Z</dcterms:modified>
</coreProperties>
</file>